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73" r:id="rId2"/>
    <p:sldMasterId id="2147483685" r:id="rId3"/>
  </p:sldMasterIdLst>
  <p:notesMasterIdLst>
    <p:notesMasterId r:id="rId31"/>
  </p:notesMasterIdLst>
  <p:sldIdLst>
    <p:sldId id="299" r:id="rId4"/>
    <p:sldId id="627" r:id="rId5"/>
    <p:sldId id="633" r:id="rId6"/>
    <p:sldId id="382" r:id="rId7"/>
    <p:sldId id="387" r:id="rId8"/>
    <p:sldId id="377" r:id="rId9"/>
    <p:sldId id="373" r:id="rId10"/>
    <p:sldId id="379" r:id="rId11"/>
    <p:sldId id="354" r:id="rId12"/>
    <p:sldId id="374" r:id="rId13"/>
    <p:sldId id="375" r:id="rId14"/>
    <p:sldId id="275" r:id="rId15"/>
    <p:sldId id="272" r:id="rId16"/>
    <p:sldId id="273" r:id="rId17"/>
    <p:sldId id="274" r:id="rId18"/>
    <p:sldId id="276" r:id="rId19"/>
    <p:sldId id="378" r:id="rId20"/>
    <p:sldId id="649" r:id="rId21"/>
    <p:sldId id="650" r:id="rId22"/>
    <p:sldId id="358" r:id="rId23"/>
    <p:sldId id="368" r:id="rId24"/>
    <p:sldId id="652" r:id="rId25"/>
    <p:sldId id="654" r:id="rId26"/>
    <p:sldId id="653" r:id="rId27"/>
    <p:sldId id="369" r:id="rId28"/>
    <p:sldId id="389" r:id="rId29"/>
    <p:sldId id="300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00FF00"/>
    <a:srgbClr val="006FB0"/>
    <a:srgbClr val="FC7D4A"/>
    <a:srgbClr val="9DF06A"/>
    <a:srgbClr val="009B54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769"/>
  </p:normalViewPr>
  <p:slideViewPr>
    <p:cSldViewPr snapToGrid="0" snapToObjects="1">
      <p:cViewPr varScale="1">
        <p:scale>
          <a:sx n="111" d="100"/>
          <a:sy n="111" d="100"/>
        </p:scale>
        <p:origin x="642" y="108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96456-6D4B-4D05-A666-59C972DCE30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54E4F2-5215-4BB2-A2FF-E40F9483A5E6}">
      <dgm:prSet phldrT="[Texto]"/>
      <dgm:spPr/>
      <dgm:t>
        <a:bodyPr/>
        <a:lstStyle/>
        <a:p>
          <a:r>
            <a:rPr lang="pt-BR" dirty="0"/>
            <a:t>LP</a:t>
          </a:r>
        </a:p>
      </dgm:t>
    </dgm:pt>
    <dgm:pt modelId="{6A55906A-A193-4195-A39B-FE8B4A2058B0}" type="parTrans" cxnId="{EA971E2D-AC29-4493-94EC-2B6D9156A2F2}">
      <dgm:prSet/>
      <dgm:spPr/>
      <dgm:t>
        <a:bodyPr/>
        <a:lstStyle/>
        <a:p>
          <a:endParaRPr lang="pt-BR"/>
        </a:p>
      </dgm:t>
    </dgm:pt>
    <dgm:pt modelId="{CAECFA06-B44B-48E2-B6DA-97D3C0392B10}" type="sibTrans" cxnId="{EA971E2D-AC29-4493-94EC-2B6D9156A2F2}">
      <dgm:prSet/>
      <dgm:spPr/>
      <dgm:t>
        <a:bodyPr/>
        <a:lstStyle/>
        <a:p>
          <a:endParaRPr lang="pt-BR"/>
        </a:p>
      </dgm:t>
    </dgm:pt>
    <dgm:pt modelId="{4C94E247-A7B3-4E5C-89C7-3D08B9FAD97A}">
      <dgm:prSet phldrT="[Texto]"/>
      <dgm:spPr/>
      <dgm:t>
        <a:bodyPr/>
        <a:lstStyle/>
        <a:p>
          <a:r>
            <a:rPr lang="pt-BR" dirty="0"/>
            <a:t>Estudo de Impacto Ambiental/Relatório de Impacto Ambiental - EIA/RIMA </a:t>
          </a:r>
        </a:p>
      </dgm:t>
    </dgm:pt>
    <dgm:pt modelId="{CA2B746B-F1A1-4F16-BCD5-550F1965DBDC}" type="parTrans" cxnId="{2946D2B5-B461-43A1-A69A-320589A7934B}">
      <dgm:prSet/>
      <dgm:spPr/>
      <dgm:t>
        <a:bodyPr/>
        <a:lstStyle/>
        <a:p>
          <a:endParaRPr lang="pt-BR"/>
        </a:p>
      </dgm:t>
    </dgm:pt>
    <dgm:pt modelId="{8F5AC338-E8FF-460A-A27D-84A484E18C4B}" type="sibTrans" cxnId="{2946D2B5-B461-43A1-A69A-320589A7934B}">
      <dgm:prSet/>
      <dgm:spPr/>
      <dgm:t>
        <a:bodyPr/>
        <a:lstStyle/>
        <a:p>
          <a:endParaRPr lang="pt-BR"/>
        </a:p>
      </dgm:t>
    </dgm:pt>
    <dgm:pt modelId="{7CCEEF87-D404-4D7D-AD8D-E507C47C11EC}">
      <dgm:prSet phldrT="[Texto]" phldr="1"/>
      <dgm:spPr/>
      <dgm:t>
        <a:bodyPr/>
        <a:lstStyle/>
        <a:p>
          <a:endParaRPr lang="pt-BR" dirty="0"/>
        </a:p>
      </dgm:t>
    </dgm:pt>
    <dgm:pt modelId="{9FBE999D-BD52-487F-89CC-DA3E8AC0F915}" type="parTrans" cxnId="{DADAAAB7-9B69-4066-9E06-FEFE41FD3583}">
      <dgm:prSet/>
      <dgm:spPr/>
      <dgm:t>
        <a:bodyPr/>
        <a:lstStyle/>
        <a:p>
          <a:endParaRPr lang="pt-BR"/>
        </a:p>
      </dgm:t>
    </dgm:pt>
    <dgm:pt modelId="{9BCD8CBD-7FC9-4451-A227-E0BBD3216FDD}" type="sibTrans" cxnId="{DADAAAB7-9B69-4066-9E06-FEFE41FD3583}">
      <dgm:prSet/>
      <dgm:spPr/>
      <dgm:t>
        <a:bodyPr/>
        <a:lstStyle/>
        <a:p>
          <a:endParaRPr lang="pt-BR"/>
        </a:p>
      </dgm:t>
    </dgm:pt>
    <dgm:pt modelId="{348036DE-59A6-4D37-B9A9-2A423534F7D8}">
      <dgm:prSet phldrT="[Texto]"/>
      <dgm:spPr/>
      <dgm:t>
        <a:bodyPr/>
        <a:lstStyle/>
        <a:p>
          <a:r>
            <a:rPr lang="pt-BR" dirty="0"/>
            <a:t>LI</a:t>
          </a:r>
        </a:p>
      </dgm:t>
    </dgm:pt>
    <dgm:pt modelId="{4100D0AF-F297-476F-9612-C3D106AE9018}" type="parTrans" cxnId="{25A370CD-1D50-4B1B-AE3B-F9E80291D32E}">
      <dgm:prSet/>
      <dgm:spPr/>
      <dgm:t>
        <a:bodyPr/>
        <a:lstStyle/>
        <a:p>
          <a:endParaRPr lang="pt-BR"/>
        </a:p>
      </dgm:t>
    </dgm:pt>
    <dgm:pt modelId="{1B577BCF-58CF-48EE-940A-D613F56560C4}" type="sibTrans" cxnId="{25A370CD-1D50-4B1B-AE3B-F9E80291D32E}">
      <dgm:prSet/>
      <dgm:spPr/>
      <dgm:t>
        <a:bodyPr/>
        <a:lstStyle/>
        <a:p>
          <a:endParaRPr lang="pt-BR"/>
        </a:p>
      </dgm:t>
    </dgm:pt>
    <dgm:pt modelId="{2E612A92-31BC-494A-9850-431597241FD1}">
      <dgm:prSet phldrT="[Texto]"/>
      <dgm:spPr/>
      <dgm:t>
        <a:bodyPr/>
        <a:lstStyle/>
        <a:p>
          <a:r>
            <a:rPr lang="pt-BR" dirty="0"/>
            <a:t>Projeto Básico Ambiental – PBA</a:t>
          </a:r>
        </a:p>
      </dgm:t>
    </dgm:pt>
    <dgm:pt modelId="{538DA0C6-F2BC-417A-8443-DABB2B8202B6}" type="parTrans" cxnId="{68566A06-C7FF-45C6-B03E-F4332749EFCA}">
      <dgm:prSet/>
      <dgm:spPr/>
      <dgm:t>
        <a:bodyPr/>
        <a:lstStyle/>
        <a:p>
          <a:endParaRPr lang="pt-BR"/>
        </a:p>
      </dgm:t>
    </dgm:pt>
    <dgm:pt modelId="{38525682-6AB1-4423-AF99-B3969F3D361A}" type="sibTrans" cxnId="{68566A06-C7FF-45C6-B03E-F4332749EFCA}">
      <dgm:prSet/>
      <dgm:spPr/>
      <dgm:t>
        <a:bodyPr/>
        <a:lstStyle/>
        <a:p>
          <a:endParaRPr lang="pt-BR"/>
        </a:p>
      </dgm:t>
    </dgm:pt>
    <dgm:pt modelId="{EE8720CC-F173-4322-B2B8-C54D2F2DEE46}">
      <dgm:prSet phldrT="[Texto]" phldr="1"/>
      <dgm:spPr/>
      <dgm:t>
        <a:bodyPr/>
        <a:lstStyle/>
        <a:p>
          <a:endParaRPr lang="pt-BR" dirty="0"/>
        </a:p>
      </dgm:t>
    </dgm:pt>
    <dgm:pt modelId="{630C19FC-391D-46BF-81C7-FABE43C7488E}" type="parTrans" cxnId="{EDA3755E-3AE8-449E-9372-830459EA89D9}">
      <dgm:prSet/>
      <dgm:spPr/>
      <dgm:t>
        <a:bodyPr/>
        <a:lstStyle/>
        <a:p>
          <a:endParaRPr lang="pt-BR"/>
        </a:p>
      </dgm:t>
    </dgm:pt>
    <dgm:pt modelId="{1690B3B8-B3C8-4CD8-9F9E-C87B8E809EEB}" type="sibTrans" cxnId="{EDA3755E-3AE8-449E-9372-830459EA89D9}">
      <dgm:prSet/>
      <dgm:spPr/>
      <dgm:t>
        <a:bodyPr/>
        <a:lstStyle/>
        <a:p>
          <a:endParaRPr lang="pt-BR"/>
        </a:p>
      </dgm:t>
    </dgm:pt>
    <dgm:pt modelId="{92EAD7C6-EE5A-4E8E-8996-B9D2FC576A27}">
      <dgm:prSet phldrT="[Texto]"/>
      <dgm:spPr/>
      <dgm:t>
        <a:bodyPr/>
        <a:lstStyle/>
        <a:p>
          <a:r>
            <a:rPr lang="pt-BR" dirty="0"/>
            <a:t>LO</a:t>
          </a:r>
        </a:p>
      </dgm:t>
    </dgm:pt>
    <dgm:pt modelId="{5C12EF40-0BBD-45A7-8CC3-120EF7AB5C5A}" type="parTrans" cxnId="{4C712D18-F32B-4321-AA25-7C80064D5ADA}">
      <dgm:prSet/>
      <dgm:spPr/>
      <dgm:t>
        <a:bodyPr/>
        <a:lstStyle/>
        <a:p>
          <a:endParaRPr lang="pt-BR"/>
        </a:p>
      </dgm:t>
    </dgm:pt>
    <dgm:pt modelId="{A76166BF-33B2-4165-9170-4636716D87F8}" type="sibTrans" cxnId="{4C712D18-F32B-4321-AA25-7C80064D5ADA}">
      <dgm:prSet/>
      <dgm:spPr/>
      <dgm:t>
        <a:bodyPr/>
        <a:lstStyle/>
        <a:p>
          <a:endParaRPr lang="pt-BR"/>
        </a:p>
      </dgm:t>
    </dgm:pt>
    <dgm:pt modelId="{BF0FADC8-83B5-4BA4-B392-4417F1E9AB87}">
      <dgm:prSet phldrT="[Texto]"/>
      <dgm:spPr/>
      <dgm:t>
        <a:bodyPr/>
        <a:lstStyle/>
        <a:p>
          <a:r>
            <a:rPr lang="pt-BR" dirty="0"/>
            <a:t>Plano de Recuperação de Área Degradada – PRAD</a:t>
          </a:r>
        </a:p>
      </dgm:t>
    </dgm:pt>
    <dgm:pt modelId="{209E4E6E-EE03-4B5C-96A7-EDDCCF872379}" type="parTrans" cxnId="{9528AACE-BDBB-4C9D-ADD1-8440BFDA18C8}">
      <dgm:prSet/>
      <dgm:spPr/>
      <dgm:t>
        <a:bodyPr/>
        <a:lstStyle/>
        <a:p>
          <a:endParaRPr lang="pt-BR"/>
        </a:p>
      </dgm:t>
    </dgm:pt>
    <dgm:pt modelId="{A5888052-03FD-49BD-81E5-6A3E63D49108}" type="sibTrans" cxnId="{9528AACE-BDBB-4C9D-ADD1-8440BFDA18C8}">
      <dgm:prSet/>
      <dgm:spPr/>
      <dgm:t>
        <a:bodyPr/>
        <a:lstStyle/>
        <a:p>
          <a:endParaRPr lang="pt-BR"/>
        </a:p>
      </dgm:t>
    </dgm:pt>
    <dgm:pt modelId="{4D32AD99-009A-4C21-9347-53F3D518D519}">
      <dgm:prSet phldrT="[Texto]" phldr="1"/>
      <dgm:spPr/>
      <dgm:t>
        <a:bodyPr/>
        <a:lstStyle/>
        <a:p>
          <a:endParaRPr lang="pt-BR" dirty="0"/>
        </a:p>
      </dgm:t>
    </dgm:pt>
    <dgm:pt modelId="{300688C8-8F1A-4140-9334-4BBB36DF6D2F}" type="parTrans" cxnId="{BB759D08-9FF3-46D5-9CBA-3FEE6B28EDA6}">
      <dgm:prSet/>
      <dgm:spPr/>
      <dgm:t>
        <a:bodyPr/>
        <a:lstStyle/>
        <a:p>
          <a:endParaRPr lang="pt-BR"/>
        </a:p>
      </dgm:t>
    </dgm:pt>
    <dgm:pt modelId="{2764E779-1CD7-43BF-8C59-4C62ED969767}" type="sibTrans" cxnId="{BB759D08-9FF3-46D5-9CBA-3FEE6B28EDA6}">
      <dgm:prSet/>
      <dgm:spPr/>
      <dgm:t>
        <a:bodyPr/>
        <a:lstStyle/>
        <a:p>
          <a:endParaRPr lang="pt-BR"/>
        </a:p>
      </dgm:t>
    </dgm:pt>
    <dgm:pt modelId="{9F4FAD74-4928-4298-9A46-B7E72DB28B90}">
      <dgm:prSet/>
      <dgm:spPr/>
      <dgm:t>
        <a:bodyPr/>
        <a:lstStyle/>
        <a:p>
          <a:r>
            <a:rPr lang="pt-BR" dirty="0"/>
            <a:t>Relatório Ambiental Preliminar – RAP</a:t>
          </a:r>
        </a:p>
      </dgm:t>
    </dgm:pt>
    <dgm:pt modelId="{17108D4E-E24A-4272-A873-7D08065230B1}" type="parTrans" cxnId="{2D773CA5-5291-4705-B995-5FBA4D1D4072}">
      <dgm:prSet/>
      <dgm:spPr/>
      <dgm:t>
        <a:bodyPr/>
        <a:lstStyle/>
        <a:p>
          <a:endParaRPr lang="pt-BR"/>
        </a:p>
      </dgm:t>
    </dgm:pt>
    <dgm:pt modelId="{E71714E4-E2B2-43AD-873F-FF9FA0216729}" type="sibTrans" cxnId="{2D773CA5-5291-4705-B995-5FBA4D1D4072}">
      <dgm:prSet/>
      <dgm:spPr/>
      <dgm:t>
        <a:bodyPr/>
        <a:lstStyle/>
        <a:p>
          <a:endParaRPr lang="pt-BR"/>
        </a:p>
      </dgm:t>
    </dgm:pt>
    <dgm:pt modelId="{F624D21B-62AD-4762-B962-3CD153D5B5F2}">
      <dgm:prSet/>
      <dgm:spPr/>
      <dgm:t>
        <a:bodyPr/>
        <a:lstStyle/>
        <a:p>
          <a:r>
            <a:rPr lang="pt-BR" dirty="0"/>
            <a:t>Relatório Ambiental Simplificado – RAS</a:t>
          </a:r>
        </a:p>
      </dgm:t>
    </dgm:pt>
    <dgm:pt modelId="{FA29682D-39F4-483F-B29B-89B91F65CB52}" type="parTrans" cxnId="{86805012-C773-424D-8ED9-B60C6E23F33C}">
      <dgm:prSet/>
      <dgm:spPr/>
      <dgm:t>
        <a:bodyPr/>
        <a:lstStyle/>
        <a:p>
          <a:endParaRPr lang="pt-BR"/>
        </a:p>
      </dgm:t>
    </dgm:pt>
    <dgm:pt modelId="{7EE6AB13-764A-4F7C-B038-009894ACDFEE}" type="sibTrans" cxnId="{86805012-C773-424D-8ED9-B60C6E23F33C}">
      <dgm:prSet/>
      <dgm:spPr/>
      <dgm:t>
        <a:bodyPr/>
        <a:lstStyle/>
        <a:p>
          <a:endParaRPr lang="pt-BR"/>
        </a:p>
      </dgm:t>
    </dgm:pt>
    <dgm:pt modelId="{4962DD11-99B5-44A8-8BDC-13E47DE2312A}">
      <dgm:prSet/>
      <dgm:spPr/>
      <dgm:t>
        <a:bodyPr/>
        <a:lstStyle/>
        <a:p>
          <a:r>
            <a:rPr lang="pt-BR" dirty="0"/>
            <a:t>Avaliação Ambiental Integrada – AAI </a:t>
          </a:r>
        </a:p>
      </dgm:t>
    </dgm:pt>
    <dgm:pt modelId="{F167D40E-38E6-4396-A3C8-3FD011594959}" type="parTrans" cxnId="{58F1FCB8-6DEA-480C-970F-45687D44A55D}">
      <dgm:prSet/>
      <dgm:spPr/>
      <dgm:t>
        <a:bodyPr/>
        <a:lstStyle/>
        <a:p>
          <a:endParaRPr lang="pt-BR"/>
        </a:p>
      </dgm:t>
    </dgm:pt>
    <dgm:pt modelId="{83587AAF-5BA0-4392-8F06-D0AFEC4C2915}" type="sibTrans" cxnId="{58F1FCB8-6DEA-480C-970F-45687D44A55D}">
      <dgm:prSet/>
      <dgm:spPr/>
      <dgm:t>
        <a:bodyPr/>
        <a:lstStyle/>
        <a:p>
          <a:endParaRPr lang="pt-BR"/>
        </a:p>
      </dgm:t>
    </dgm:pt>
    <dgm:pt modelId="{078733EB-9B45-429A-BC83-03D287E10E8C}">
      <dgm:prSet/>
      <dgm:spPr/>
      <dgm:t>
        <a:bodyPr/>
        <a:lstStyle/>
        <a:p>
          <a:r>
            <a:rPr lang="pt-BR" dirty="0"/>
            <a:t>Avaliação Ambiental Estratégica – AAE</a:t>
          </a:r>
        </a:p>
      </dgm:t>
    </dgm:pt>
    <dgm:pt modelId="{A64798F8-2B14-4097-9566-B5AAEE0F5BB0}" type="parTrans" cxnId="{F27EBFB8-4C93-43B8-A809-50F7F1CC7C2D}">
      <dgm:prSet/>
      <dgm:spPr/>
      <dgm:t>
        <a:bodyPr/>
        <a:lstStyle/>
        <a:p>
          <a:endParaRPr lang="pt-BR"/>
        </a:p>
      </dgm:t>
    </dgm:pt>
    <dgm:pt modelId="{F5A57D3D-C40E-461E-AE57-21A314461DAD}" type="sibTrans" cxnId="{F27EBFB8-4C93-43B8-A809-50F7F1CC7C2D}">
      <dgm:prSet/>
      <dgm:spPr/>
      <dgm:t>
        <a:bodyPr/>
        <a:lstStyle/>
        <a:p>
          <a:endParaRPr lang="pt-BR"/>
        </a:p>
      </dgm:t>
    </dgm:pt>
    <dgm:pt modelId="{2CB8BD57-2B13-46CA-89FC-DEA5DC7F70B3}">
      <dgm:prSet/>
      <dgm:spPr/>
      <dgm:t>
        <a:bodyPr/>
        <a:lstStyle/>
        <a:p>
          <a:r>
            <a:rPr lang="pt-BR" dirty="0"/>
            <a:t>Plano de Controle Ambiental – PCA</a:t>
          </a:r>
        </a:p>
      </dgm:t>
    </dgm:pt>
    <dgm:pt modelId="{6343A708-4E9C-4AE6-8EEA-967290761694}" type="parTrans" cxnId="{A1832088-D54C-4E12-A341-709B726FD004}">
      <dgm:prSet/>
      <dgm:spPr/>
      <dgm:t>
        <a:bodyPr/>
        <a:lstStyle/>
        <a:p>
          <a:endParaRPr lang="pt-BR"/>
        </a:p>
      </dgm:t>
    </dgm:pt>
    <dgm:pt modelId="{1A5AC855-3222-4F4B-9396-15AA996E927B}" type="sibTrans" cxnId="{A1832088-D54C-4E12-A341-709B726FD004}">
      <dgm:prSet/>
      <dgm:spPr/>
      <dgm:t>
        <a:bodyPr/>
        <a:lstStyle/>
        <a:p>
          <a:endParaRPr lang="pt-BR"/>
        </a:p>
      </dgm:t>
    </dgm:pt>
    <dgm:pt modelId="{D358C6C0-F3F1-40AC-8983-9E638120E10D}">
      <dgm:prSet/>
      <dgm:spPr/>
      <dgm:t>
        <a:bodyPr/>
        <a:lstStyle/>
        <a:p>
          <a:r>
            <a:rPr lang="pt-BR" dirty="0"/>
            <a:t>Projeto de Controle de Poluição Ambiental – PCPA</a:t>
          </a:r>
        </a:p>
      </dgm:t>
    </dgm:pt>
    <dgm:pt modelId="{ACCD2EDC-D088-4716-B73A-FA753FE1EEF2}" type="parTrans" cxnId="{82A5BB7C-D06A-4E83-B024-BBAF99807774}">
      <dgm:prSet/>
      <dgm:spPr/>
      <dgm:t>
        <a:bodyPr/>
        <a:lstStyle/>
        <a:p>
          <a:endParaRPr lang="pt-BR"/>
        </a:p>
      </dgm:t>
    </dgm:pt>
    <dgm:pt modelId="{D610C214-E930-466E-A319-7AEAD5394294}" type="sibTrans" cxnId="{82A5BB7C-D06A-4E83-B024-BBAF99807774}">
      <dgm:prSet/>
      <dgm:spPr/>
      <dgm:t>
        <a:bodyPr/>
        <a:lstStyle/>
        <a:p>
          <a:endParaRPr lang="pt-BR"/>
        </a:p>
      </dgm:t>
    </dgm:pt>
    <dgm:pt modelId="{9D31CEFE-EB25-4332-AB1D-FD1784521508}">
      <dgm:prSet/>
      <dgm:spPr/>
      <dgm:t>
        <a:bodyPr/>
        <a:lstStyle/>
        <a:p>
          <a:r>
            <a:rPr lang="pt-BR" dirty="0"/>
            <a:t>Plano de Gerenciamento de Resíduos Sólidos – PGRS</a:t>
          </a:r>
        </a:p>
      </dgm:t>
    </dgm:pt>
    <dgm:pt modelId="{78B15077-50E2-43FE-865B-F54EF3160E77}" type="parTrans" cxnId="{FE1F4FB4-AC73-4980-9777-42A8EABF905A}">
      <dgm:prSet/>
      <dgm:spPr/>
      <dgm:t>
        <a:bodyPr/>
        <a:lstStyle/>
        <a:p>
          <a:endParaRPr lang="pt-BR"/>
        </a:p>
      </dgm:t>
    </dgm:pt>
    <dgm:pt modelId="{D81EFFCB-D337-43CF-822C-1C808D111174}" type="sibTrans" cxnId="{FE1F4FB4-AC73-4980-9777-42A8EABF905A}">
      <dgm:prSet/>
      <dgm:spPr/>
      <dgm:t>
        <a:bodyPr/>
        <a:lstStyle/>
        <a:p>
          <a:endParaRPr lang="pt-BR"/>
        </a:p>
      </dgm:t>
    </dgm:pt>
    <dgm:pt modelId="{309CF7A2-69AC-4B30-B451-A67872C9A3BC}">
      <dgm:prSet/>
      <dgm:spPr/>
      <dgm:t>
        <a:bodyPr/>
        <a:lstStyle/>
        <a:p>
          <a:r>
            <a:rPr lang="pt-BR" dirty="0"/>
            <a:t>Programa de Gerenciamento de Risco – PGR</a:t>
          </a:r>
        </a:p>
      </dgm:t>
    </dgm:pt>
    <dgm:pt modelId="{BFEB910B-50A9-4165-874C-6968AFDEA605}" type="parTrans" cxnId="{548BCEEF-3B03-4E6A-B5D4-8F615CFD221A}">
      <dgm:prSet/>
      <dgm:spPr/>
      <dgm:t>
        <a:bodyPr/>
        <a:lstStyle/>
        <a:p>
          <a:endParaRPr lang="pt-BR"/>
        </a:p>
      </dgm:t>
    </dgm:pt>
    <dgm:pt modelId="{801D9AEB-CB6B-4F59-913C-DE4FEEBB61A5}" type="sibTrans" cxnId="{548BCEEF-3B03-4E6A-B5D4-8F615CFD221A}">
      <dgm:prSet/>
      <dgm:spPr/>
      <dgm:t>
        <a:bodyPr/>
        <a:lstStyle/>
        <a:p>
          <a:endParaRPr lang="pt-BR"/>
        </a:p>
      </dgm:t>
    </dgm:pt>
    <dgm:pt modelId="{422D0BDB-9EC8-4998-A5E5-06CE8FBC147F}" type="pres">
      <dgm:prSet presAssocID="{76A96456-6D4B-4D05-A666-59C972DCE30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2018DEC-A96B-4CE2-B1A5-3BCE2BE5CB4C}" type="pres">
      <dgm:prSet presAssocID="{76A96456-6D4B-4D05-A666-59C972DCE30C}" presName="cycle" presStyleCnt="0"/>
      <dgm:spPr/>
    </dgm:pt>
    <dgm:pt modelId="{03B8365F-C92F-4CFB-912B-24EC0E92FEEC}" type="pres">
      <dgm:prSet presAssocID="{76A96456-6D4B-4D05-A666-59C972DCE30C}" presName="centerShape" presStyleCnt="0"/>
      <dgm:spPr/>
    </dgm:pt>
    <dgm:pt modelId="{75678CFA-920E-42DD-B845-9F67026D43AB}" type="pres">
      <dgm:prSet presAssocID="{76A96456-6D4B-4D05-A666-59C972DCE30C}" presName="connSite" presStyleLbl="node1" presStyleIdx="0" presStyleCnt="4"/>
      <dgm:spPr/>
    </dgm:pt>
    <dgm:pt modelId="{07C785A6-0D4F-4348-AB34-B4C67666B534}" type="pres">
      <dgm:prSet presAssocID="{76A96456-6D4B-4D05-A666-59C972DCE30C}" presName="visible" presStyleLbl="node1" presStyleIdx="0" presStyleCnt="4"/>
      <dgm:spPr/>
    </dgm:pt>
    <dgm:pt modelId="{39FA9CF3-F997-4B0D-9DF2-344FA6B9912C}" type="pres">
      <dgm:prSet presAssocID="{6A55906A-A193-4195-A39B-FE8B4A2058B0}" presName="Name25" presStyleLbl="parChTrans1D1" presStyleIdx="0" presStyleCnt="3"/>
      <dgm:spPr/>
    </dgm:pt>
    <dgm:pt modelId="{7E9E20D4-1F2B-440D-BDC1-CC073183E0A9}" type="pres">
      <dgm:prSet presAssocID="{FC54E4F2-5215-4BB2-A2FF-E40F9483A5E6}" presName="node" presStyleCnt="0"/>
      <dgm:spPr/>
    </dgm:pt>
    <dgm:pt modelId="{1C827AAF-DE56-46AE-98D9-D42039353973}" type="pres">
      <dgm:prSet presAssocID="{FC54E4F2-5215-4BB2-A2FF-E40F9483A5E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DE02C80-97C5-495F-A7B2-0084949FD1EE}" type="pres">
      <dgm:prSet presAssocID="{FC54E4F2-5215-4BB2-A2FF-E40F9483A5E6}" presName="childNode" presStyleLbl="revTx" presStyleIdx="0" presStyleCnt="3">
        <dgm:presLayoutVars>
          <dgm:bulletEnabled val="1"/>
        </dgm:presLayoutVars>
      </dgm:prSet>
      <dgm:spPr/>
    </dgm:pt>
    <dgm:pt modelId="{0FF3C244-7A71-4C2A-9245-6BB7389319D9}" type="pres">
      <dgm:prSet presAssocID="{4100D0AF-F297-476F-9612-C3D106AE9018}" presName="Name25" presStyleLbl="parChTrans1D1" presStyleIdx="1" presStyleCnt="3"/>
      <dgm:spPr/>
    </dgm:pt>
    <dgm:pt modelId="{84AD30D7-28C5-4044-933B-ED6DAC898065}" type="pres">
      <dgm:prSet presAssocID="{348036DE-59A6-4D37-B9A9-2A423534F7D8}" presName="node" presStyleCnt="0"/>
      <dgm:spPr/>
    </dgm:pt>
    <dgm:pt modelId="{A129A512-C9C9-423A-8A48-243557E3A66C}" type="pres">
      <dgm:prSet presAssocID="{348036DE-59A6-4D37-B9A9-2A423534F7D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9FFCDAD-8E92-4604-8C61-1D0933C62743}" type="pres">
      <dgm:prSet presAssocID="{348036DE-59A6-4D37-B9A9-2A423534F7D8}" presName="childNode" presStyleLbl="revTx" presStyleIdx="1" presStyleCnt="3">
        <dgm:presLayoutVars>
          <dgm:bulletEnabled val="1"/>
        </dgm:presLayoutVars>
      </dgm:prSet>
      <dgm:spPr/>
    </dgm:pt>
    <dgm:pt modelId="{4D3D5C79-AE32-44E0-941C-5BDB733F9AAA}" type="pres">
      <dgm:prSet presAssocID="{5C12EF40-0BBD-45A7-8CC3-120EF7AB5C5A}" presName="Name25" presStyleLbl="parChTrans1D1" presStyleIdx="2" presStyleCnt="3"/>
      <dgm:spPr/>
    </dgm:pt>
    <dgm:pt modelId="{1C697C19-6CA2-48B1-B619-3E6F2CBF084D}" type="pres">
      <dgm:prSet presAssocID="{92EAD7C6-EE5A-4E8E-8996-B9D2FC576A27}" presName="node" presStyleCnt="0"/>
      <dgm:spPr/>
    </dgm:pt>
    <dgm:pt modelId="{3FDCE240-F18A-4A37-9A8C-51BA56440944}" type="pres">
      <dgm:prSet presAssocID="{92EAD7C6-EE5A-4E8E-8996-B9D2FC576A2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785BBB3-F5EA-4AB3-AB9B-BA7C89A3213E}" type="pres">
      <dgm:prSet presAssocID="{92EAD7C6-EE5A-4E8E-8996-B9D2FC576A2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3EE89303-9F0A-4275-9E6F-6B42CCCCF3DA}" type="presOf" srcId="{2E612A92-31BC-494A-9850-431597241FD1}" destId="{19FFCDAD-8E92-4604-8C61-1D0933C62743}" srcOrd="0" destOrd="0" presId="urn:microsoft.com/office/officeart/2005/8/layout/radial2"/>
    <dgm:cxn modelId="{68566A06-C7FF-45C6-B03E-F4332749EFCA}" srcId="{348036DE-59A6-4D37-B9A9-2A423534F7D8}" destId="{2E612A92-31BC-494A-9850-431597241FD1}" srcOrd="0" destOrd="0" parTransId="{538DA0C6-F2BC-417A-8443-DABB2B8202B6}" sibTransId="{38525682-6AB1-4423-AF99-B3969F3D361A}"/>
    <dgm:cxn modelId="{2ECD8A08-5D20-418D-92B7-F4916A6CA25F}" type="presOf" srcId="{FC54E4F2-5215-4BB2-A2FF-E40F9483A5E6}" destId="{1C827AAF-DE56-46AE-98D9-D42039353973}" srcOrd="0" destOrd="0" presId="urn:microsoft.com/office/officeart/2005/8/layout/radial2"/>
    <dgm:cxn modelId="{BB759D08-9FF3-46D5-9CBA-3FEE6B28EDA6}" srcId="{92EAD7C6-EE5A-4E8E-8996-B9D2FC576A27}" destId="{4D32AD99-009A-4C21-9347-53F3D518D519}" srcOrd="3" destOrd="0" parTransId="{300688C8-8F1A-4140-9334-4BBB36DF6D2F}" sibTransId="{2764E779-1CD7-43BF-8C59-4C62ED969767}"/>
    <dgm:cxn modelId="{86805012-C773-424D-8ED9-B60C6E23F33C}" srcId="{FC54E4F2-5215-4BB2-A2FF-E40F9483A5E6}" destId="{F624D21B-62AD-4762-B962-3CD153D5B5F2}" srcOrd="2" destOrd="0" parTransId="{FA29682D-39F4-483F-B29B-89B91F65CB52}" sibTransId="{7EE6AB13-764A-4F7C-B038-009894ACDFEE}"/>
    <dgm:cxn modelId="{96FE9914-FB7B-408B-80A7-546FA261B0B7}" type="presOf" srcId="{9D31CEFE-EB25-4332-AB1D-FD1784521508}" destId="{9785BBB3-F5EA-4AB3-AB9B-BA7C89A3213E}" srcOrd="0" destOrd="1" presId="urn:microsoft.com/office/officeart/2005/8/layout/radial2"/>
    <dgm:cxn modelId="{4C712D18-F32B-4321-AA25-7C80064D5ADA}" srcId="{76A96456-6D4B-4D05-A666-59C972DCE30C}" destId="{92EAD7C6-EE5A-4E8E-8996-B9D2FC576A27}" srcOrd="2" destOrd="0" parTransId="{5C12EF40-0BBD-45A7-8CC3-120EF7AB5C5A}" sibTransId="{A76166BF-33B2-4165-9170-4636716D87F8}"/>
    <dgm:cxn modelId="{EE34F91F-13FE-4338-A32F-B242F3C728B6}" type="presOf" srcId="{EE8720CC-F173-4322-B2B8-C54D2F2DEE46}" destId="{19FFCDAD-8E92-4604-8C61-1D0933C62743}" srcOrd="0" destOrd="3" presId="urn:microsoft.com/office/officeart/2005/8/layout/radial2"/>
    <dgm:cxn modelId="{22A56D26-4CEF-4785-B1F0-A1777943ADB2}" type="presOf" srcId="{078733EB-9B45-429A-BC83-03D287E10E8C}" destId="{DDE02C80-97C5-495F-A7B2-0084949FD1EE}" srcOrd="0" destOrd="4" presId="urn:microsoft.com/office/officeart/2005/8/layout/radial2"/>
    <dgm:cxn modelId="{EA971E2D-AC29-4493-94EC-2B6D9156A2F2}" srcId="{76A96456-6D4B-4D05-A666-59C972DCE30C}" destId="{FC54E4F2-5215-4BB2-A2FF-E40F9483A5E6}" srcOrd="0" destOrd="0" parTransId="{6A55906A-A193-4195-A39B-FE8B4A2058B0}" sibTransId="{CAECFA06-B44B-48E2-B6DA-97D3C0392B10}"/>
    <dgm:cxn modelId="{4CD35E3F-AD0C-4143-9E07-1DC5CA42FBE5}" type="presOf" srcId="{4C94E247-A7B3-4E5C-89C7-3D08B9FAD97A}" destId="{DDE02C80-97C5-495F-A7B2-0084949FD1EE}" srcOrd="0" destOrd="0" presId="urn:microsoft.com/office/officeart/2005/8/layout/radial2"/>
    <dgm:cxn modelId="{5BD3E55C-8D83-45CD-821F-DB108C18C5D3}" type="presOf" srcId="{348036DE-59A6-4D37-B9A9-2A423534F7D8}" destId="{A129A512-C9C9-423A-8A48-243557E3A66C}" srcOrd="0" destOrd="0" presId="urn:microsoft.com/office/officeart/2005/8/layout/radial2"/>
    <dgm:cxn modelId="{F0AB915D-CDA6-4132-8FDF-4A428017ADFC}" type="presOf" srcId="{F624D21B-62AD-4762-B962-3CD153D5B5F2}" destId="{DDE02C80-97C5-495F-A7B2-0084949FD1EE}" srcOrd="0" destOrd="2" presId="urn:microsoft.com/office/officeart/2005/8/layout/radial2"/>
    <dgm:cxn modelId="{EDA3755E-3AE8-449E-9372-830459EA89D9}" srcId="{348036DE-59A6-4D37-B9A9-2A423534F7D8}" destId="{EE8720CC-F173-4322-B2B8-C54D2F2DEE46}" srcOrd="3" destOrd="0" parTransId="{630C19FC-391D-46BF-81C7-FABE43C7488E}" sibTransId="{1690B3B8-B3C8-4CD8-9F9E-C87B8E809EEB}"/>
    <dgm:cxn modelId="{B5B3BA60-D001-42FB-BF6A-38340E5DD3B0}" type="presOf" srcId="{309CF7A2-69AC-4B30-B451-A67872C9A3BC}" destId="{9785BBB3-F5EA-4AB3-AB9B-BA7C89A3213E}" srcOrd="0" destOrd="2" presId="urn:microsoft.com/office/officeart/2005/8/layout/radial2"/>
    <dgm:cxn modelId="{8F604C68-0A2D-4F58-AD36-E2EF97EEED20}" type="presOf" srcId="{9F4FAD74-4928-4298-9A46-B7E72DB28B90}" destId="{DDE02C80-97C5-495F-A7B2-0084949FD1EE}" srcOrd="0" destOrd="1" presId="urn:microsoft.com/office/officeart/2005/8/layout/radial2"/>
    <dgm:cxn modelId="{21149A4E-CFC1-43CC-8942-7D618B29B15D}" type="presOf" srcId="{4D32AD99-009A-4C21-9347-53F3D518D519}" destId="{9785BBB3-F5EA-4AB3-AB9B-BA7C89A3213E}" srcOrd="0" destOrd="3" presId="urn:microsoft.com/office/officeart/2005/8/layout/radial2"/>
    <dgm:cxn modelId="{D9830B55-47E9-4C51-A100-265286D07426}" type="presOf" srcId="{D358C6C0-F3F1-40AC-8983-9E638120E10D}" destId="{19FFCDAD-8E92-4604-8C61-1D0933C62743}" srcOrd="0" destOrd="2" presId="urn:microsoft.com/office/officeart/2005/8/layout/radial2"/>
    <dgm:cxn modelId="{82A5BB7C-D06A-4E83-B024-BBAF99807774}" srcId="{348036DE-59A6-4D37-B9A9-2A423534F7D8}" destId="{D358C6C0-F3F1-40AC-8983-9E638120E10D}" srcOrd="2" destOrd="0" parTransId="{ACCD2EDC-D088-4716-B73A-FA753FE1EEF2}" sibTransId="{D610C214-E930-466E-A319-7AEAD5394294}"/>
    <dgm:cxn modelId="{61FB2886-FD31-4B2E-8BD3-490CB9EAA7DD}" type="presOf" srcId="{76A96456-6D4B-4D05-A666-59C972DCE30C}" destId="{422D0BDB-9EC8-4998-A5E5-06CE8FBC147F}" srcOrd="0" destOrd="0" presId="urn:microsoft.com/office/officeart/2005/8/layout/radial2"/>
    <dgm:cxn modelId="{A1832088-D54C-4E12-A341-709B726FD004}" srcId="{348036DE-59A6-4D37-B9A9-2A423534F7D8}" destId="{2CB8BD57-2B13-46CA-89FC-DEA5DC7F70B3}" srcOrd="1" destOrd="0" parTransId="{6343A708-4E9C-4AE6-8EEA-967290761694}" sibTransId="{1A5AC855-3222-4F4B-9396-15AA996E927B}"/>
    <dgm:cxn modelId="{6E56278E-241B-457B-B2AA-80B00E71D51F}" type="presOf" srcId="{2CB8BD57-2B13-46CA-89FC-DEA5DC7F70B3}" destId="{19FFCDAD-8E92-4604-8C61-1D0933C62743}" srcOrd="0" destOrd="1" presId="urn:microsoft.com/office/officeart/2005/8/layout/radial2"/>
    <dgm:cxn modelId="{3915A692-5985-4319-B69A-958975E38314}" type="presOf" srcId="{BF0FADC8-83B5-4BA4-B392-4417F1E9AB87}" destId="{9785BBB3-F5EA-4AB3-AB9B-BA7C89A3213E}" srcOrd="0" destOrd="0" presId="urn:microsoft.com/office/officeart/2005/8/layout/radial2"/>
    <dgm:cxn modelId="{2D773CA5-5291-4705-B995-5FBA4D1D4072}" srcId="{FC54E4F2-5215-4BB2-A2FF-E40F9483A5E6}" destId="{9F4FAD74-4928-4298-9A46-B7E72DB28B90}" srcOrd="1" destOrd="0" parTransId="{17108D4E-E24A-4272-A873-7D08065230B1}" sibTransId="{E71714E4-E2B2-43AD-873F-FF9FA0216729}"/>
    <dgm:cxn modelId="{FE1F4FB4-AC73-4980-9777-42A8EABF905A}" srcId="{92EAD7C6-EE5A-4E8E-8996-B9D2FC576A27}" destId="{9D31CEFE-EB25-4332-AB1D-FD1784521508}" srcOrd="1" destOrd="0" parTransId="{78B15077-50E2-43FE-865B-F54EF3160E77}" sibTransId="{D81EFFCB-D337-43CF-822C-1C808D111174}"/>
    <dgm:cxn modelId="{2946D2B5-B461-43A1-A69A-320589A7934B}" srcId="{FC54E4F2-5215-4BB2-A2FF-E40F9483A5E6}" destId="{4C94E247-A7B3-4E5C-89C7-3D08B9FAD97A}" srcOrd="0" destOrd="0" parTransId="{CA2B746B-F1A1-4F16-BCD5-550F1965DBDC}" sibTransId="{8F5AC338-E8FF-460A-A27D-84A484E18C4B}"/>
    <dgm:cxn modelId="{DADAAAB7-9B69-4066-9E06-FEFE41FD3583}" srcId="{FC54E4F2-5215-4BB2-A2FF-E40F9483A5E6}" destId="{7CCEEF87-D404-4D7D-AD8D-E507C47C11EC}" srcOrd="5" destOrd="0" parTransId="{9FBE999D-BD52-487F-89CC-DA3E8AC0F915}" sibTransId="{9BCD8CBD-7FC9-4451-A227-E0BBD3216FDD}"/>
    <dgm:cxn modelId="{F27EBFB8-4C93-43B8-A809-50F7F1CC7C2D}" srcId="{FC54E4F2-5215-4BB2-A2FF-E40F9483A5E6}" destId="{078733EB-9B45-429A-BC83-03D287E10E8C}" srcOrd="4" destOrd="0" parTransId="{A64798F8-2B14-4097-9566-B5AAEE0F5BB0}" sibTransId="{F5A57D3D-C40E-461E-AE57-21A314461DAD}"/>
    <dgm:cxn modelId="{58F1FCB8-6DEA-480C-970F-45687D44A55D}" srcId="{FC54E4F2-5215-4BB2-A2FF-E40F9483A5E6}" destId="{4962DD11-99B5-44A8-8BDC-13E47DE2312A}" srcOrd="3" destOrd="0" parTransId="{F167D40E-38E6-4396-A3C8-3FD011594959}" sibTransId="{83587AAF-5BA0-4392-8F06-D0AFEC4C2915}"/>
    <dgm:cxn modelId="{4CBDFDC1-C3E5-4BAE-B368-3D78672B5D53}" type="presOf" srcId="{5C12EF40-0BBD-45A7-8CC3-120EF7AB5C5A}" destId="{4D3D5C79-AE32-44E0-941C-5BDB733F9AAA}" srcOrd="0" destOrd="0" presId="urn:microsoft.com/office/officeart/2005/8/layout/radial2"/>
    <dgm:cxn modelId="{A9E8ACC9-1FE1-4E46-96DA-DEFDDF83B5E2}" type="presOf" srcId="{6A55906A-A193-4195-A39B-FE8B4A2058B0}" destId="{39FA9CF3-F997-4B0D-9DF2-344FA6B9912C}" srcOrd="0" destOrd="0" presId="urn:microsoft.com/office/officeart/2005/8/layout/radial2"/>
    <dgm:cxn modelId="{25A370CD-1D50-4B1B-AE3B-F9E80291D32E}" srcId="{76A96456-6D4B-4D05-A666-59C972DCE30C}" destId="{348036DE-59A6-4D37-B9A9-2A423534F7D8}" srcOrd="1" destOrd="0" parTransId="{4100D0AF-F297-476F-9612-C3D106AE9018}" sibTransId="{1B577BCF-58CF-48EE-940A-D613F56560C4}"/>
    <dgm:cxn modelId="{9528AACE-BDBB-4C9D-ADD1-8440BFDA18C8}" srcId="{92EAD7C6-EE5A-4E8E-8996-B9D2FC576A27}" destId="{BF0FADC8-83B5-4BA4-B392-4417F1E9AB87}" srcOrd="0" destOrd="0" parTransId="{209E4E6E-EE03-4B5C-96A7-EDDCCF872379}" sibTransId="{A5888052-03FD-49BD-81E5-6A3E63D49108}"/>
    <dgm:cxn modelId="{59A14FEA-C499-4482-8514-E59DFAE3F1CD}" type="presOf" srcId="{4962DD11-99B5-44A8-8BDC-13E47DE2312A}" destId="{DDE02C80-97C5-495F-A7B2-0084949FD1EE}" srcOrd="0" destOrd="3" presId="urn:microsoft.com/office/officeart/2005/8/layout/radial2"/>
    <dgm:cxn modelId="{548BCEEF-3B03-4E6A-B5D4-8F615CFD221A}" srcId="{92EAD7C6-EE5A-4E8E-8996-B9D2FC576A27}" destId="{309CF7A2-69AC-4B30-B451-A67872C9A3BC}" srcOrd="2" destOrd="0" parTransId="{BFEB910B-50A9-4165-874C-6968AFDEA605}" sibTransId="{801D9AEB-CB6B-4F59-913C-DE4FEEBB61A5}"/>
    <dgm:cxn modelId="{4B56CFF0-1B17-4BFD-AA3E-DE54A726E2ED}" type="presOf" srcId="{7CCEEF87-D404-4D7D-AD8D-E507C47C11EC}" destId="{DDE02C80-97C5-495F-A7B2-0084949FD1EE}" srcOrd="0" destOrd="5" presId="urn:microsoft.com/office/officeart/2005/8/layout/radial2"/>
    <dgm:cxn modelId="{48C093F6-F9AA-4B4A-8A3C-5D2757AD43D8}" type="presOf" srcId="{4100D0AF-F297-476F-9612-C3D106AE9018}" destId="{0FF3C244-7A71-4C2A-9245-6BB7389319D9}" srcOrd="0" destOrd="0" presId="urn:microsoft.com/office/officeart/2005/8/layout/radial2"/>
    <dgm:cxn modelId="{8CDB0AFF-D566-4D56-89B0-E65BD65AEB99}" type="presOf" srcId="{92EAD7C6-EE5A-4E8E-8996-B9D2FC576A27}" destId="{3FDCE240-F18A-4A37-9A8C-51BA56440944}" srcOrd="0" destOrd="0" presId="urn:microsoft.com/office/officeart/2005/8/layout/radial2"/>
    <dgm:cxn modelId="{8C3937BB-594D-4551-BDA3-9FF5F55FAA0D}" type="presParOf" srcId="{422D0BDB-9EC8-4998-A5E5-06CE8FBC147F}" destId="{B2018DEC-A96B-4CE2-B1A5-3BCE2BE5CB4C}" srcOrd="0" destOrd="0" presId="urn:microsoft.com/office/officeart/2005/8/layout/radial2"/>
    <dgm:cxn modelId="{D8DC8E91-DE3F-44B9-82B4-455FED39A87D}" type="presParOf" srcId="{B2018DEC-A96B-4CE2-B1A5-3BCE2BE5CB4C}" destId="{03B8365F-C92F-4CFB-912B-24EC0E92FEEC}" srcOrd="0" destOrd="0" presId="urn:microsoft.com/office/officeart/2005/8/layout/radial2"/>
    <dgm:cxn modelId="{3A5709DA-6888-46DE-BC5A-A5DBEC930284}" type="presParOf" srcId="{03B8365F-C92F-4CFB-912B-24EC0E92FEEC}" destId="{75678CFA-920E-42DD-B845-9F67026D43AB}" srcOrd="0" destOrd="0" presId="urn:microsoft.com/office/officeart/2005/8/layout/radial2"/>
    <dgm:cxn modelId="{60F29C8D-1513-4D16-9B72-7D81651A8504}" type="presParOf" srcId="{03B8365F-C92F-4CFB-912B-24EC0E92FEEC}" destId="{07C785A6-0D4F-4348-AB34-B4C67666B534}" srcOrd="1" destOrd="0" presId="urn:microsoft.com/office/officeart/2005/8/layout/radial2"/>
    <dgm:cxn modelId="{2AA4010A-F898-471F-BDD5-C5E040F0255B}" type="presParOf" srcId="{B2018DEC-A96B-4CE2-B1A5-3BCE2BE5CB4C}" destId="{39FA9CF3-F997-4B0D-9DF2-344FA6B9912C}" srcOrd="1" destOrd="0" presId="urn:microsoft.com/office/officeart/2005/8/layout/radial2"/>
    <dgm:cxn modelId="{A974F4D2-342A-46B5-AAAD-F36667886465}" type="presParOf" srcId="{B2018DEC-A96B-4CE2-B1A5-3BCE2BE5CB4C}" destId="{7E9E20D4-1F2B-440D-BDC1-CC073183E0A9}" srcOrd="2" destOrd="0" presId="urn:microsoft.com/office/officeart/2005/8/layout/radial2"/>
    <dgm:cxn modelId="{1478712D-3266-4687-93D8-579B870C5CC6}" type="presParOf" srcId="{7E9E20D4-1F2B-440D-BDC1-CC073183E0A9}" destId="{1C827AAF-DE56-46AE-98D9-D42039353973}" srcOrd="0" destOrd="0" presId="urn:microsoft.com/office/officeart/2005/8/layout/radial2"/>
    <dgm:cxn modelId="{E67E5616-9255-42AD-A5A0-B9A9556ED523}" type="presParOf" srcId="{7E9E20D4-1F2B-440D-BDC1-CC073183E0A9}" destId="{DDE02C80-97C5-495F-A7B2-0084949FD1EE}" srcOrd="1" destOrd="0" presId="urn:microsoft.com/office/officeart/2005/8/layout/radial2"/>
    <dgm:cxn modelId="{112AC699-009B-4524-9F19-7D6A7A63E0BC}" type="presParOf" srcId="{B2018DEC-A96B-4CE2-B1A5-3BCE2BE5CB4C}" destId="{0FF3C244-7A71-4C2A-9245-6BB7389319D9}" srcOrd="3" destOrd="0" presId="urn:microsoft.com/office/officeart/2005/8/layout/radial2"/>
    <dgm:cxn modelId="{83245634-BFFD-42C7-9E43-69816E8AC58C}" type="presParOf" srcId="{B2018DEC-A96B-4CE2-B1A5-3BCE2BE5CB4C}" destId="{84AD30D7-28C5-4044-933B-ED6DAC898065}" srcOrd="4" destOrd="0" presId="urn:microsoft.com/office/officeart/2005/8/layout/radial2"/>
    <dgm:cxn modelId="{C0EE30C7-2CF1-4C8F-AA3C-B9429AC2D5FA}" type="presParOf" srcId="{84AD30D7-28C5-4044-933B-ED6DAC898065}" destId="{A129A512-C9C9-423A-8A48-243557E3A66C}" srcOrd="0" destOrd="0" presId="urn:microsoft.com/office/officeart/2005/8/layout/radial2"/>
    <dgm:cxn modelId="{8D58B449-EB04-4DBB-81D0-100BF3ADCC66}" type="presParOf" srcId="{84AD30D7-28C5-4044-933B-ED6DAC898065}" destId="{19FFCDAD-8E92-4604-8C61-1D0933C62743}" srcOrd="1" destOrd="0" presId="urn:microsoft.com/office/officeart/2005/8/layout/radial2"/>
    <dgm:cxn modelId="{29D8CE09-09D1-4911-AFB2-2E12E7374DCD}" type="presParOf" srcId="{B2018DEC-A96B-4CE2-B1A5-3BCE2BE5CB4C}" destId="{4D3D5C79-AE32-44E0-941C-5BDB733F9AAA}" srcOrd="5" destOrd="0" presId="urn:microsoft.com/office/officeart/2005/8/layout/radial2"/>
    <dgm:cxn modelId="{192E2AF1-A57E-4CF6-BC11-EBF5CF5B71DE}" type="presParOf" srcId="{B2018DEC-A96B-4CE2-B1A5-3BCE2BE5CB4C}" destId="{1C697C19-6CA2-48B1-B619-3E6F2CBF084D}" srcOrd="6" destOrd="0" presId="urn:microsoft.com/office/officeart/2005/8/layout/radial2"/>
    <dgm:cxn modelId="{FD3632C2-BF19-43E3-BAF9-D0EF06DD3A20}" type="presParOf" srcId="{1C697C19-6CA2-48B1-B619-3E6F2CBF084D}" destId="{3FDCE240-F18A-4A37-9A8C-51BA56440944}" srcOrd="0" destOrd="0" presId="urn:microsoft.com/office/officeart/2005/8/layout/radial2"/>
    <dgm:cxn modelId="{B0166361-7CEF-4C91-8716-046D9EE3463F}" type="presParOf" srcId="{1C697C19-6CA2-48B1-B619-3E6F2CBF084D}" destId="{9785BBB3-F5EA-4AB3-AB9B-BA7C89A3213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5C79-AE32-44E0-941C-5BDB733F9AAA}">
      <dsp:nvSpPr>
        <dsp:cNvPr id="0" name=""/>
        <dsp:cNvSpPr/>
      </dsp:nvSpPr>
      <dsp:spPr>
        <a:xfrm rot="2562963">
          <a:off x="4150368" y="3418704"/>
          <a:ext cx="73422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734224" y="19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3C244-7A71-4C2A-9245-6BB7389319D9}">
      <dsp:nvSpPr>
        <dsp:cNvPr id="0" name=""/>
        <dsp:cNvSpPr/>
      </dsp:nvSpPr>
      <dsp:spPr>
        <a:xfrm>
          <a:off x="4247754" y="2413916"/>
          <a:ext cx="816823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816823" y="19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9CF3-F997-4B0D-9DF2-344FA6B9912C}">
      <dsp:nvSpPr>
        <dsp:cNvPr id="0" name=""/>
        <dsp:cNvSpPr/>
      </dsp:nvSpPr>
      <dsp:spPr>
        <a:xfrm rot="19037037">
          <a:off x="4150368" y="1409128"/>
          <a:ext cx="73422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734224" y="191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785A6-0D4F-4348-AB34-B4C67666B534}">
      <dsp:nvSpPr>
        <dsp:cNvPr id="0" name=""/>
        <dsp:cNvSpPr/>
      </dsp:nvSpPr>
      <dsp:spPr>
        <a:xfrm>
          <a:off x="2259872" y="1263755"/>
          <a:ext cx="2338685" cy="233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27AAF-DE56-46AE-98D9-D42039353973}">
      <dsp:nvSpPr>
        <dsp:cNvPr id="0" name=""/>
        <dsp:cNvSpPr/>
      </dsp:nvSpPr>
      <dsp:spPr>
        <a:xfrm>
          <a:off x="4601088" y="1723"/>
          <a:ext cx="1403211" cy="1403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LP</a:t>
          </a:r>
        </a:p>
      </dsp:txBody>
      <dsp:txXfrm>
        <a:off x="4806583" y="207218"/>
        <a:ext cx="992221" cy="992221"/>
      </dsp:txXfrm>
    </dsp:sp>
    <dsp:sp modelId="{DDE02C80-97C5-495F-A7B2-0084949FD1EE}">
      <dsp:nvSpPr>
        <dsp:cNvPr id="0" name=""/>
        <dsp:cNvSpPr/>
      </dsp:nvSpPr>
      <dsp:spPr>
        <a:xfrm>
          <a:off x="6144620" y="1723"/>
          <a:ext cx="2104816" cy="140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Estudo de Impacto Ambiental/Relatório de Impacto Ambiental - EIA/RIMA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Relatório Ambiental Preliminar – RAP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Relatório Ambiental Simplificado – RAS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Avaliação Ambiental Integrada – AAI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Avaliação Ambiental Estratégica – AAE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6144620" y="1723"/>
        <a:ext cx="2104816" cy="1403211"/>
      </dsp:txXfrm>
    </dsp:sp>
    <dsp:sp modelId="{A129A512-C9C9-423A-8A48-243557E3A66C}">
      <dsp:nvSpPr>
        <dsp:cNvPr id="0" name=""/>
        <dsp:cNvSpPr/>
      </dsp:nvSpPr>
      <dsp:spPr>
        <a:xfrm>
          <a:off x="5064578" y="1731492"/>
          <a:ext cx="1403211" cy="1403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LI</a:t>
          </a:r>
        </a:p>
      </dsp:txBody>
      <dsp:txXfrm>
        <a:off x="5270073" y="1936987"/>
        <a:ext cx="992221" cy="992221"/>
      </dsp:txXfrm>
    </dsp:sp>
    <dsp:sp modelId="{19FFCDAD-8E92-4604-8C61-1D0933C62743}">
      <dsp:nvSpPr>
        <dsp:cNvPr id="0" name=""/>
        <dsp:cNvSpPr/>
      </dsp:nvSpPr>
      <dsp:spPr>
        <a:xfrm>
          <a:off x="6608110" y="1731492"/>
          <a:ext cx="2104816" cy="140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Projeto Básico Ambiental – PBA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Plano de Controle Ambiental – PCA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Projeto de Controle de Poluição Ambiental – PCPA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6608110" y="1731492"/>
        <a:ext cx="2104816" cy="1403211"/>
      </dsp:txXfrm>
    </dsp:sp>
    <dsp:sp modelId="{3FDCE240-F18A-4A37-9A8C-51BA56440944}">
      <dsp:nvSpPr>
        <dsp:cNvPr id="0" name=""/>
        <dsp:cNvSpPr/>
      </dsp:nvSpPr>
      <dsp:spPr>
        <a:xfrm>
          <a:off x="4601088" y="3461262"/>
          <a:ext cx="1403211" cy="1403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LO</a:t>
          </a:r>
        </a:p>
      </dsp:txBody>
      <dsp:txXfrm>
        <a:off x="4806583" y="3666757"/>
        <a:ext cx="992221" cy="992221"/>
      </dsp:txXfrm>
    </dsp:sp>
    <dsp:sp modelId="{9785BBB3-F5EA-4AB3-AB9B-BA7C89A3213E}">
      <dsp:nvSpPr>
        <dsp:cNvPr id="0" name=""/>
        <dsp:cNvSpPr/>
      </dsp:nvSpPr>
      <dsp:spPr>
        <a:xfrm>
          <a:off x="6144620" y="3461262"/>
          <a:ext cx="2104816" cy="140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Plano de Recuperação de Área Degradada – PRAD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Plano de Gerenciamento de Resíduos Sólidos – PGRS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Programa de Gerenciamento de Risco – PGR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</dsp:txBody>
      <dsp:txXfrm>
        <a:off x="6144620" y="3461262"/>
        <a:ext cx="2104816" cy="140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8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E9F30-AAD7-4E49-9D6C-2D8B5F2FAB4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54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2E4E7-2AFC-41B2-875E-C654BA8B2812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65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BD4C6-4AB1-48E0-A7C6-78B3766DE3E8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81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B7C9C-47EF-4F03-8BC7-250CA3C05E9F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45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8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A1C27-204B-41CB-942D-575753BF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A7EC00-CEB3-4B81-AFEC-4EF77A31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12F65E-6F6C-4898-B8DC-74AE15C9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3B14EE-BB4A-41C2-8672-BFF2B32D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29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3DD2A14-3A1D-494F-A7DB-B9E935F0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0E2AEE-F082-4C9D-8CCE-F965FCE3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F4ABBB-5514-44E5-906A-052D247B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1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B6676-B689-4E37-995E-E34B12DC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73B709-CE38-4F56-860B-3775869B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2EEA77-ECFA-4A13-A754-D95F8F281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5DDDD9-4B3F-465D-9E31-0C1883BD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B0DF69-5D96-494D-A839-8DD97027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8810B1-E350-45D5-B029-CCD024B5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76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C2BBF-6DDE-4041-A385-CF0327AE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50800E-0C76-4870-8188-83FE52795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785DDD-3983-4378-9CB1-F78034FB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E62A1D-FE74-46B1-99F9-DC57D0E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40C476-827E-4131-8059-6DC6B24E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C5BF37-2F63-429D-99F7-FA4E7FD1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9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F4AC8-B850-4234-999D-C9766B09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43B83A-57CB-45EB-BC81-B2BD26F12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111AE-D585-494C-882A-71A8FAF6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3631F1-F381-412F-B1A6-D34465D1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877C19-1A8E-4D46-8BE0-4FCCE207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34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DAE61E-A602-42AC-AA9E-355413443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DD1D86-4737-45BA-A268-A617D209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2125C8-6F47-4562-97C1-61CFBC51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4BB6B-E33C-42B0-8C61-97392063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45D7E1-A1BF-4350-BE53-624F361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4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D8CD6-9D57-CE47-9867-8F50F6EA5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1711D9-6B0A-E448-879E-A0CAEFC4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A960C-921E-544C-8996-CD86E609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6C668B-E018-3F43-B57E-7E57C242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D69A1E-E68C-C742-8B00-A3F5C690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4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646EE-6BD0-E046-B66E-2F4CAC4A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EDD0CF-5FEC-9C4A-98DC-C65243DF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C168B-3A9C-B145-BBAC-3D2DF7D5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F9708-96AB-9148-ABC8-F7700A6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D5C26F-8C18-424C-BBAC-7361A027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189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DA1E4-EBF9-5747-8229-87336F1C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0FF8F-B964-3B41-B18D-A964FEB94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8BE8A6-1353-2447-8E71-451DF657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D9B63C-AF69-DD43-832A-2B92B333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56DBEC-E2EB-DA43-A635-39F8B997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76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059D3-4B9E-9E48-99CF-905ECFA9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F5AFD-5A36-C548-8042-ABC8A907D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66C0D4-54A9-8B4E-9231-ABF08A2E7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FBDDCE-7BC4-534E-89FE-D9DCE987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2C1709-312A-AC4B-BC1A-90890F67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37D5C8-9CD1-2C4F-9B5B-7FD44DF4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41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E5AF-A86E-E04D-848A-69CE963B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2CBDA6-370A-B849-A8FD-D8C80CCD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9222C8-0681-3B4C-89F6-BD0023E3F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62155D-508F-FF4D-9D70-8C3B9492D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7907E0-0BDD-B849-900E-FF89D308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1D54A8-B812-234F-BDFE-AE9E7397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B9ED95-DD2C-9940-B0DB-0EB4CED5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2DD98B-565D-884C-8FCF-27A21BB5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05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764E7-580A-4F44-8A03-4D85CB50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A18AD1-3BC8-904C-A4D5-DA060334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B5DA35-7655-6446-B582-ECA465E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8F980E-D709-F845-AEB6-C2014876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85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38060E-9EF0-2C40-8D8F-62F6F2DA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15B2EC-C494-9240-A883-116D7777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9D4406-6FAC-A844-99A8-AA8E6893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21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2C44D-22F9-6641-B45D-6AA6B2E5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EAE396-0F1A-3F4D-9A6E-BD117E6E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127C14-6A1B-D549-9D9E-F58C6AA43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4E17C-F245-C04C-8C9E-0640A405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616B85-6145-654D-ACFC-6B7D0490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110FD3-1A28-C149-ABD4-CB6A77B8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32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B6592-6A4B-4947-AAD2-30638FB4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B5CFC8-69BF-724E-AD21-0B51C7A87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6EA3E7-AE0D-784E-879E-E1DBAD614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163425-AA84-0F45-8A3F-A89B0E84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01600F-EB44-BE41-97A3-1172EF3E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59F2C2-C2A7-DA49-BE89-835A87AF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59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DE5A6-4244-1848-80E4-EB6DE86B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3F66AE-5013-3A40-9269-9AD4BBB5C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F883D9-9177-DF4D-A8D4-E402D321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A2C9E6-0533-A643-956E-E33961D8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88F48-AD6D-A440-8F6E-EABBECD8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384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9E1921-19E1-6040-94E4-5F3FCCAE1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C42F22-8545-084E-A6A6-509947A2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8E5429-2D62-3541-B6CE-510770F6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312D5A-44BB-3E4B-A0C8-E6FE6F2A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F090D-8D8F-8D47-9C7D-89F2FC55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76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2519" y="6356352"/>
            <a:ext cx="5581815" cy="365125"/>
          </a:xfrm>
        </p:spPr>
        <p:txBody>
          <a:bodyPr/>
          <a:lstStyle>
            <a:lvl1pPr>
              <a:defRPr sz="156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DIRETORIA ADJUNTA DE LICENCIAMENTO AMBIENTAL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ADBF09-D241-B747-AE20-71FE98C47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F0965B-22E0-1544-97EF-BDB97375F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6628" r="4530" b="27141"/>
          <a:stretch/>
        </p:blipFill>
        <p:spPr>
          <a:xfrm>
            <a:off x="9548446" y="5794131"/>
            <a:ext cx="2461850" cy="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F45A-C3BF-4FAC-B343-1C37B33DCD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Data 3"/>
          <p:cNvSpPr txBox="1">
            <a:spLocks/>
          </p:cNvSpPr>
          <p:nvPr userDrawn="1"/>
        </p:nvSpPr>
        <p:spPr>
          <a:xfrm>
            <a:off x="132519" y="6356352"/>
            <a:ext cx="5581815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6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DIRETORIA ADJUNTA DE LICENCIAMENTO AMBIENTAL</a:t>
            </a:r>
            <a:endParaRPr kumimoji="0" lang="pt-BR" sz="156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87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DA8F3-1789-4B5D-B24C-DBD83C72E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45C15F-F791-4C61-AF76-C2C85F81F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DEE97F-F8B5-443B-8E81-5AC6D7C7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D777D9-35C6-42D8-9FE4-FFC7B92B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0E85B-81F9-4B09-8EA3-543B8065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53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FBC14-A24A-4DDD-AF57-9BF9603A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18087D-479E-4D36-8DAB-11030AEF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C5286-2E3C-43C1-B352-D35447F5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8854DD-4B56-4D82-87E4-11D232FE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4760D-0E8B-4708-856D-46D9F3B0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21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4E3DA-BF7A-4ABB-BF3A-C8C6E812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9ADD93-70F9-45D1-8674-50F1F6D5A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ECCC1C-3AA0-48EC-8865-FF398B0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BC640-8171-4217-AB4D-B7469382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B11CC8-EB24-4CF9-9F1E-52F26BA9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48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8DAA8-53F1-4C8B-BDC2-D5635519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EEBCA0-C1CD-4195-8F26-24D834C80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951B28-5A47-4945-9131-8B1E1E7C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80A0F-F589-4274-A153-609E09A0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366285-19FF-4620-8816-4FF392BE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2B5435-A73A-4CC3-96B6-2C917A3D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06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EFA9-1AA8-459D-A00B-0A3E173B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B05EA3-EE30-4CAD-84A9-7DFE8EDE5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454C1A-78E8-4BA6-BF43-8CFBD8E2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5A8ADB-E607-4858-9DAE-45412E59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87B5E1-0C34-49C3-96C8-0E7CEBAA2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FB5518-00E4-4884-9208-517A0CD2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FB23CE-551B-44EB-96B7-F388110C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87EC3A-6E00-44D8-A24D-C9C64F4E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2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F1E98A-7CDF-4AA9-B44B-940565A866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748214"/>
            <a:ext cx="12192000" cy="127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33D9A4-629B-4F1B-804E-339518C86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6628" r="4530" b="27141"/>
          <a:stretch/>
        </p:blipFill>
        <p:spPr>
          <a:xfrm>
            <a:off x="9437351" y="5962638"/>
            <a:ext cx="2461850" cy="7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D0577B-A67E-49C6-BC55-DED4B000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6D02F1-3852-4341-AC5A-41E73D15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B83DD3-790F-43E4-8777-B4A0A9F08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FBEE-0831-4A6B-8744-5C74F65344D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5EF013-1157-400B-8F7B-38CB41ACE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27094C-6E5E-4A5F-B5DE-1D72AA2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9AA5-BB26-4011-A505-A970399293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2BC0AA-98EA-BA40-AF77-4B1CFBD2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74CF77-47F8-C849-8927-83EA6F76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08ADA8-82C8-2D44-84A0-C9DBDDBFA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F3DA-55F6-8140-9BA9-C1BD4149F54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69AC6D-1424-9746-AA79-D6D82FDFB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7F91FF-30A6-C54D-B772-85A594120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6040-F0AC-A34D-BDA7-03FEF52FB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vonete@iat.pr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cesvale.edu.br/wp-content/uploads/2018/08/produc%CC%A7aolimpa-p-l-750x303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 17">
            <a:extLst>
              <a:ext uri="{FF2B5EF4-FFF2-40B4-BE49-F238E27FC236}">
                <a16:creationId xmlns:a16="http://schemas.microsoft.com/office/drawing/2014/main" id="{88137CF8-3516-EE4A-A2B8-AC776974A5CD}"/>
              </a:ext>
            </a:extLst>
          </p:cNvPr>
          <p:cNvSpPr/>
          <p:nvPr/>
        </p:nvSpPr>
        <p:spPr>
          <a:xfrm rot="10800000" flipH="1" flipV="1">
            <a:off x="3447" y="2"/>
            <a:ext cx="8120275" cy="6745855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B7D4534-6D6A-FE49-8DF7-11EE2DA40416}"/>
              </a:ext>
            </a:extLst>
          </p:cNvPr>
          <p:cNvCxnSpPr>
            <a:cxnSpLocks/>
          </p:cNvCxnSpPr>
          <p:nvPr/>
        </p:nvCxnSpPr>
        <p:spPr>
          <a:xfrm flipV="1">
            <a:off x="4119614" y="0"/>
            <a:ext cx="4004109" cy="6858000"/>
          </a:xfrm>
          <a:prstGeom prst="line">
            <a:avLst/>
          </a:prstGeom>
          <a:ln w="12700">
            <a:solidFill>
              <a:srgbClr val="009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60" y="3739945"/>
            <a:ext cx="3224897" cy="183043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2348F4-ED5B-5643-A2C8-C45C3B2462C7}"/>
              </a:ext>
            </a:extLst>
          </p:cNvPr>
          <p:cNvSpPr txBox="1"/>
          <p:nvPr/>
        </p:nvSpPr>
        <p:spPr>
          <a:xfrm>
            <a:off x="16063" y="806165"/>
            <a:ext cx="7300810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LICENCIAMENTO AMBIENTAL NO PARANÁ</a:t>
            </a:r>
          </a:p>
          <a:p>
            <a:endParaRPr lang="pt-BR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endParaRPr lang="fr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6628" r="4530" b="27141"/>
          <a:stretch/>
        </p:blipFill>
        <p:spPr>
          <a:xfrm>
            <a:off x="7150981" y="1303465"/>
            <a:ext cx="4730262" cy="13452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EDC7D6C-5519-452E-8BF0-A60A1E42275F}"/>
              </a:ext>
            </a:extLst>
          </p:cNvPr>
          <p:cNvSpPr/>
          <p:nvPr/>
        </p:nvSpPr>
        <p:spPr>
          <a:xfrm>
            <a:off x="-812684" y="58331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Curitiba, 08 de dezembro de 2022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117EC7-D52A-45E7-8425-674AE9E0208B}"/>
              </a:ext>
            </a:extLst>
          </p:cNvPr>
          <p:cNvSpPr/>
          <p:nvPr/>
        </p:nvSpPr>
        <p:spPr>
          <a:xfrm>
            <a:off x="9322905" y="5744817"/>
            <a:ext cx="2558338" cy="8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20A3A1-DDBB-48E5-A174-6DE75AF2B300}"/>
              </a:ext>
            </a:extLst>
          </p:cNvPr>
          <p:cNvSpPr/>
          <p:nvPr/>
        </p:nvSpPr>
        <p:spPr>
          <a:xfrm>
            <a:off x="-17205" y="18450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SISTEMA FIEP</a:t>
            </a:r>
          </a:p>
          <a:p>
            <a:pPr algn="ctr"/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CONSELHO TEMÁTICO DE MEIO AMBIENTE E SUSTENTABILIDADE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DFB5E3-8AC0-4A4D-9AF6-8709D6402F90}"/>
              </a:ext>
            </a:extLst>
          </p:cNvPr>
          <p:cNvSpPr/>
          <p:nvPr/>
        </p:nvSpPr>
        <p:spPr>
          <a:xfrm>
            <a:off x="-420686" y="42806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IVONETE COELHO DA SILVA CHAVES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Diretora de Licenciamento, Fiscalização e Outorga</a:t>
            </a:r>
          </a:p>
        </p:txBody>
      </p:sp>
    </p:spTree>
    <p:extLst>
      <p:ext uri="{BB962C8B-B14F-4D97-AF65-F5344CB8AC3E}">
        <p14:creationId xmlns:p14="http://schemas.microsoft.com/office/powerpoint/2010/main" val="80928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0C0BFB5-61E2-5747-8E04-8E8B1CC71E71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8F4AD7B-CE35-2B4A-BA30-6D0E4D273042}"/>
              </a:ext>
            </a:extLst>
          </p:cNvPr>
          <p:cNvSpPr txBox="1">
            <a:spLocks noChangeArrowheads="1"/>
          </p:cNvSpPr>
          <p:nvPr/>
        </p:nvSpPr>
        <p:spPr>
          <a:xfrm>
            <a:off x="1402827" y="1491720"/>
            <a:ext cx="970138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8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pt-BR" sz="288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DECLARAÇÃO DE DISPENSA DE LICENCIAMENTO AMBIENTAL ESTADUAL - DLAE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8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empreendimentos que são dispensados do licenciamento por parte do órgão ambiental estadual </a:t>
            </a:r>
            <a:r>
              <a:rPr kumimoji="0" lang="pt-B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conforme os critérios estabelecidos em Resoluções específicas;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436246" marR="0" lvl="0" indent="-436246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8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26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Resultado de imagem para forno de padaria a lenha">
            <a:extLst>
              <a:ext uri="{FF2B5EF4-FFF2-40B4-BE49-F238E27FC236}">
                <a16:creationId xmlns:a16="http://schemas.microsoft.com/office/drawing/2014/main" id="{0E23E4D7-D172-9A46-B0FC-D1BBC4F1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9098" y="4156468"/>
            <a:ext cx="3196482" cy="1798021"/>
          </a:xfrm>
          <a:prstGeom prst="rect">
            <a:avLst/>
          </a:prstGeom>
          <a:noFill/>
        </p:spPr>
      </p:pic>
      <p:pic>
        <p:nvPicPr>
          <p:cNvPr id="13" name="Imagem 12" descr="Resultado de imagem para oficina mecanica">
            <a:extLst>
              <a:ext uri="{FF2B5EF4-FFF2-40B4-BE49-F238E27FC236}">
                <a16:creationId xmlns:a16="http://schemas.microsoft.com/office/drawing/2014/main" id="{C5917766-975B-D84E-9C86-69C307EAEE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771" y="4156468"/>
            <a:ext cx="2731372" cy="17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96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728868" y="969847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0C0BFB5-61E2-5747-8E04-8E8B1CC71E71}"/>
              </a:ext>
            </a:extLst>
          </p:cNvPr>
          <p:cNvSpPr/>
          <p:nvPr/>
        </p:nvSpPr>
        <p:spPr>
          <a:xfrm>
            <a:off x="4122619" y="275557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D5725C-2066-284C-B9E8-314AF6499681}"/>
              </a:ext>
            </a:extLst>
          </p:cNvPr>
          <p:cNvSpPr/>
          <p:nvPr/>
        </p:nvSpPr>
        <p:spPr>
          <a:xfrm>
            <a:off x="617218" y="969847"/>
            <a:ext cx="7010801" cy="557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5938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98755" algn="l"/>
              </a:tabLst>
              <a:defRPr/>
            </a:pP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Licença</a:t>
            </a:r>
            <a:r>
              <a:rPr kumimoji="0" lang="pt-BR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Ambiental</a:t>
            </a:r>
            <a:r>
              <a:rPr kumimoji="0" lang="pt-BR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por</a:t>
            </a:r>
            <a:r>
              <a:rPr kumimoji="0" lang="pt-BR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Adesão</a:t>
            </a:r>
            <a:r>
              <a:rPr kumimoji="0" lang="pt-BR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</a:t>
            </a:r>
            <a:r>
              <a:rPr kumimoji="0" lang="pt-BR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Compromisso</a:t>
            </a:r>
            <a:r>
              <a:rPr kumimoji="0" lang="pt-BR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–</a:t>
            </a:r>
            <a:r>
              <a:rPr kumimoji="0" lang="pt-BR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LAC:</a:t>
            </a:r>
            <a:r>
              <a:rPr kumimoji="0" lang="pt-BR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autoriza</a:t>
            </a:r>
            <a:r>
              <a:rPr kumimoji="0" lang="pt-BR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instalação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r>
              <a:rPr kumimoji="0" lang="pt-BR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operação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</a:t>
            </a:r>
            <a:r>
              <a:rPr kumimoji="0" lang="pt-BR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atividade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ou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empreendimento,</a:t>
            </a:r>
            <a:r>
              <a:rPr kumimoji="0" lang="pt-BR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</a:t>
            </a:r>
            <a:r>
              <a:rPr kumimoji="0" lang="pt-BR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pequeno</a:t>
            </a:r>
            <a:r>
              <a:rPr kumimoji="0" lang="pt-BR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potencial</a:t>
            </a:r>
            <a:r>
              <a:rPr kumimoji="0" lang="pt-BR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 impacto ambiental, mediante declaração de adesão e compromisso do empreendedor aos critérios, pré-condições, requisitos e condicionantes ambientais estabelecidos pela autoridade licenciadora, desde que se conheçam previamente os impactos ambientais da atividade ou empreendimento, as características ambientais da área de implantação e as condições de sua instalação e operação.</a:t>
            </a:r>
          </a:p>
        </p:txBody>
      </p:sp>
      <p:pic>
        <p:nvPicPr>
          <p:cNvPr id="3074" name="Picture 2" descr="Fábrica de sorvete inova e sobressai à crise - Gazeta de Alagoas -  Evoluindo a informação">
            <a:extLst>
              <a:ext uri="{FF2B5EF4-FFF2-40B4-BE49-F238E27FC236}">
                <a16:creationId xmlns:a16="http://schemas.microsoft.com/office/drawing/2014/main" id="{FBC8A782-541D-4444-97A6-03609C92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2189551"/>
            <a:ext cx="3408546" cy="20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6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0656" y="3357565"/>
            <a:ext cx="9073514" cy="2879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pt-BR" sz="2640" dirty="0"/>
              <a:t>Localização e a concepção</a:t>
            </a:r>
          </a:p>
          <a:p>
            <a:pPr eaLnBrk="1" hangingPunct="1"/>
            <a:r>
              <a:rPr lang="pt-BR" sz="2640" dirty="0"/>
              <a:t>Instalação</a:t>
            </a:r>
          </a:p>
          <a:p>
            <a:pPr eaLnBrk="1" hangingPunct="1"/>
            <a:r>
              <a:rPr lang="pt-BR" sz="2640" dirty="0"/>
              <a:t>E/ou Operação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516380" y="2249078"/>
            <a:ext cx="8382000" cy="7571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Atividade ou obra de </a:t>
            </a: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pequeno porte</a:t>
            </a: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e/ou que possua </a:t>
            </a: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baixo potencial </a:t>
            </a: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poluidor/ </a:t>
            </a:r>
            <a:r>
              <a:rPr kumimoji="0" lang="pt-BR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degradador</a:t>
            </a: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</a:t>
            </a:r>
          </a:p>
        </p:txBody>
      </p:sp>
      <p:pic>
        <p:nvPicPr>
          <p:cNvPr id="15365" name="Picture 12" descr="ete02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6" y="3786189"/>
            <a:ext cx="292608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4724400" y="5638801"/>
            <a:ext cx="548640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ETE (até 30.000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hab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516380" y="1562997"/>
            <a:ext cx="68028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LICENÇA AMBIENTAL SIMPLIFICADA (LAS) 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28868" y="6356352"/>
            <a:ext cx="5023633" cy="365125"/>
          </a:xfrm>
        </p:spPr>
        <p:txBody>
          <a:bodyPr/>
          <a:lstStyle>
            <a:lvl1pPr>
              <a:defRPr sz="156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DIRETORIA ADJUNTA DE LICENCIAMENTO AMBIENTAL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BCBB06F-C58D-A147-914B-DE5EA1EA75FE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39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32560" y="1981201"/>
            <a:ext cx="9069706" cy="101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pt-BR" sz="2880" b="1" dirty="0"/>
              <a:t>LICENÇA PRÉVIA (LP)</a:t>
            </a:r>
            <a:r>
              <a:rPr lang="pt-BR" sz="2880" dirty="0"/>
              <a:t> </a:t>
            </a:r>
            <a:endParaRPr lang="pt-BR" sz="228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28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400" dirty="0"/>
              <a:t>	Aprova localização e concepção</a:t>
            </a:r>
          </a:p>
        </p:txBody>
      </p:sp>
      <p:pic>
        <p:nvPicPr>
          <p:cNvPr id="12292" name="Picture 2" descr="Zona Urb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92" y="3742532"/>
            <a:ext cx="3457576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Zona Ru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3810001"/>
            <a:ext cx="3459480" cy="2141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4" name="Picture 4" descr="suino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86328" y="3224213"/>
            <a:ext cx="2501264" cy="1562100"/>
          </a:xfrm>
          <a:noFill/>
        </p:spPr>
      </p:pic>
      <p:sp>
        <p:nvSpPr>
          <p:cNvPr id="12295" name="Line 10"/>
          <p:cNvSpPr>
            <a:spLocks noChangeShapeType="1"/>
          </p:cNvSpPr>
          <p:nvPr/>
        </p:nvSpPr>
        <p:spPr bwMode="auto">
          <a:xfrm flipV="1">
            <a:off x="910591" y="3669505"/>
            <a:ext cx="3369946" cy="2160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 flipV="1">
            <a:off x="910590" y="3742532"/>
            <a:ext cx="3457576" cy="2087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3D143B10-F85F-344C-AF9F-23E0E7EB0913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36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60157" y="1631608"/>
            <a:ext cx="8810626" cy="942976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pt-BR" sz="2600" b="1" dirty="0"/>
              <a:t>LICENÇA DE INSTALAÇÃO (LI)</a:t>
            </a:r>
            <a:r>
              <a:rPr lang="pt-BR" sz="2600" dirty="0"/>
              <a:t> </a:t>
            </a:r>
          </a:p>
          <a:p>
            <a:pPr algn="just" eaLnBrk="1" hangingPunct="1">
              <a:buFontTx/>
              <a:buNone/>
            </a:pPr>
            <a:r>
              <a:rPr lang="pt-BR" sz="2600" dirty="0"/>
              <a:t>Aprova  instalação do empreendimento ou atividade. </a:t>
            </a:r>
          </a:p>
        </p:txBody>
      </p:sp>
      <p:pic>
        <p:nvPicPr>
          <p:cNvPr id="13316" name="Picture 3" descr="Instalaçã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1576" y="2997200"/>
            <a:ext cx="4493894" cy="3086100"/>
          </a:xfrm>
          <a:noFill/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580886" y="2997200"/>
            <a:ext cx="4320540" cy="2893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4790" marR="0" lvl="0" indent="-22479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Planos </a:t>
            </a:r>
          </a:p>
          <a:p>
            <a:pPr marL="224790" marR="0" lvl="0" indent="-22479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Programas</a:t>
            </a:r>
          </a:p>
          <a:p>
            <a:pPr marL="224790" marR="0" lvl="0" indent="-22479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Projetos </a:t>
            </a:r>
          </a:p>
          <a:p>
            <a:pPr marL="224790" marR="0" lvl="0" indent="-22479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Medidas de controle ambiental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F4C827B0-B0F2-1548-8073-458496F7652B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1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32560" y="1631607"/>
            <a:ext cx="7947660" cy="260032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520" b="1" dirty="0"/>
              <a:t>LICENÇA DE OPERAÇÃO (LO) </a:t>
            </a:r>
          </a:p>
          <a:p>
            <a:pPr algn="just" eaLnBrk="1" hangingPunct="1">
              <a:buNone/>
            </a:pPr>
            <a:r>
              <a:rPr lang="pt-BR" sz="2520" dirty="0"/>
              <a:t>Autoriza a operação da atividade ou empreendimento</a:t>
            </a:r>
          </a:p>
        </p:txBody>
      </p:sp>
      <p:pic>
        <p:nvPicPr>
          <p:cNvPr id="14340" name="Picture 9" descr="Operaçã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2106" y="3294063"/>
            <a:ext cx="3882390" cy="2574925"/>
          </a:xfrm>
          <a:noFill/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6430780" y="2931770"/>
            <a:ext cx="4838700" cy="267765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Após verificar cumprimento do que consta das licenças anteriores, com as medidas de controle ambiental e as condicionantes determinadas para a operação.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9D0645A1-CA1E-AF4E-85A6-BAF0108A2184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4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2560" y="1524000"/>
            <a:ext cx="9326880" cy="4114800"/>
          </a:xfrm>
          <a:prstGeom prst="rect">
            <a:avLst/>
          </a:prstGeom>
        </p:spPr>
        <p:txBody>
          <a:bodyPr/>
          <a:lstStyle/>
          <a:p>
            <a:pPr marL="436246" indent="-436246">
              <a:spcBef>
                <a:spcPct val="25000"/>
              </a:spcBef>
              <a:buNone/>
              <a:defRPr/>
            </a:pPr>
            <a:r>
              <a:rPr lang="pt-BR" sz="2880" dirty="0">
                <a:solidFill>
                  <a:srgbClr val="FF3300"/>
                </a:solidFill>
              </a:rPr>
              <a:t>	</a:t>
            </a:r>
            <a:r>
              <a:rPr lang="pt-BR" sz="2880" b="1" dirty="0"/>
              <a:t>AUTORIZAÇÃO AMBIENTAL-AA</a:t>
            </a:r>
          </a:p>
          <a:p>
            <a:pPr marL="0" indent="0">
              <a:spcBef>
                <a:spcPct val="25000"/>
              </a:spcBef>
              <a:buNone/>
              <a:defRPr/>
            </a:pPr>
            <a:endParaRPr lang="pt-BR" sz="1260" dirty="0">
              <a:solidFill>
                <a:srgbClr val="FF3300"/>
              </a:solidFill>
            </a:endParaRPr>
          </a:p>
          <a:p>
            <a:pPr marL="0" indent="0">
              <a:spcBef>
                <a:spcPct val="25000"/>
              </a:spcBef>
              <a:buNone/>
              <a:defRPr/>
            </a:pPr>
            <a:r>
              <a:rPr lang="pt-BR" sz="2880" dirty="0">
                <a:solidFill>
                  <a:srgbClr val="FF3300"/>
                </a:solidFill>
              </a:rPr>
              <a:t>Atividades de curto e certo espaço de tempo</a:t>
            </a:r>
            <a:r>
              <a:rPr lang="pt-BR" sz="2880" dirty="0"/>
              <a:t>, de caráter temporário ou a execução de obras que </a:t>
            </a:r>
            <a:r>
              <a:rPr lang="pt-BR" sz="2880" dirty="0">
                <a:solidFill>
                  <a:srgbClr val="FF3300"/>
                </a:solidFill>
              </a:rPr>
              <a:t>não caracterizem instalações permanentes</a:t>
            </a:r>
            <a:r>
              <a:rPr lang="pt-BR" sz="2880" dirty="0"/>
              <a:t>.</a:t>
            </a:r>
          </a:p>
          <a:p>
            <a:pPr eaLnBrk="1" hangingPunct="1">
              <a:defRPr/>
            </a:pPr>
            <a:r>
              <a:rPr lang="pt-BR" sz="2640" dirty="0"/>
              <a:t>Localização e a concepção</a:t>
            </a:r>
          </a:p>
          <a:p>
            <a:pPr eaLnBrk="1" hangingPunct="1">
              <a:defRPr/>
            </a:pPr>
            <a:r>
              <a:rPr lang="pt-BR" sz="2640" dirty="0"/>
              <a:t>Instalação</a:t>
            </a:r>
          </a:p>
          <a:p>
            <a:pPr eaLnBrk="1" hangingPunct="1">
              <a:defRPr/>
            </a:pPr>
            <a:r>
              <a:rPr lang="pt-BR" sz="2640" dirty="0"/>
              <a:t>Operação</a:t>
            </a:r>
          </a:p>
          <a:p>
            <a:pPr eaLnBrk="1" hangingPunct="1">
              <a:buFontTx/>
              <a:buNone/>
              <a:defRPr/>
            </a:pPr>
            <a:endParaRPr lang="pt-BR" sz="2640" dirty="0"/>
          </a:p>
          <a:p>
            <a:pPr eaLnBrk="1" hangingPunct="1">
              <a:buFontTx/>
              <a:buNone/>
              <a:defRPr/>
            </a:pPr>
            <a:endParaRPr lang="pt-BR" sz="2880" b="1" dirty="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7219952" y="5551488"/>
            <a:ext cx="2442210" cy="7571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 de resíduos</a:t>
            </a:r>
          </a:p>
        </p:txBody>
      </p:sp>
      <p:pic>
        <p:nvPicPr>
          <p:cNvPr id="16389" name="Picture 10" descr="transpor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722" y="3962400"/>
            <a:ext cx="278511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F629B60-72D2-BD4B-9712-346FE16419B1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83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2560" y="1524000"/>
            <a:ext cx="9326880" cy="4114800"/>
          </a:xfrm>
          <a:prstGeom prst="rect">
            <a:avLst/>
          </a:prstGeom>
        </p:spPr>
        <p:txBody>
          <a:bodyPr/>
          <a:lstStyle/>
          <a:p>
            <a:pPr marL="436246" indent="-436246">
              <a:spcBef>
                <a:spcPct val="25000"/>
              </a:spcBef>
              <a:buNone/>
              <a:defRPr/>
            </a:pPr>
            <a:r>
              <a:rPr lang="pt-BR" sz="2880" dirty="0">
                <a:solidFill>
                  <a:srgbClr val="FF3300"/>
                </a:solidFill>
              </a:rPr>
              <a:t>	</a:t>
            </a:r>
            <a:endParaRPr lang="pt-BR" sz="1260" dirty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pt-BR" sz="2640" dirty="0"/>
          </a:p>
          <a:p>
            <a:pPr eaLnBrk="1" hangingPunct="1">
              <a:buFontTx/>
              <a:buNone/>
              <a:defRPr/>
            </a:pPr>
            <a:endParaRPr lang="pt-BR" sz="288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vento mostra novo sistema para solicitar autorização florestal – Folha de  Cianorte">
            <a:extLst>
              <a:ext uri="{FF2B5EF4-FFF2-40B4-BE49-F238E27FC236}">
                <a16:creationId xmlns:a16="http://schemas.microsoft.com/office/drawing/2014/main" id="{9849F6C4-69E9-194F-AEFA-48C2E2B5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11" y="3694031"/>
            <a:ext cx="2730518" cy="15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tturis.com.br/v_2016/wp-content/uploads/2017/01/1-natturis-7.jpg">
            <a:extLst>
              <a:ext uri="{FF2B5EF4-FFF2-40B4-BE49-F238E27FC236}">
                <a16:creationId xmlns:a16="http://schemas.microsoft.com/office/drawing/2014/main" id="{5918C114-A8D8-2348-A79F-B85CDF53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53" y="1544928"/>
            <a:ext cx="2412832" cy="18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BAD25D-89E6-6C44-A1BE-55917055E02C}"/>
              </a:ext>
            </a:extLst>
          </p:cNvPr>
          <p:cNvSpPr/>
          <p:nvPr/>
        </p:nvSpPr>
        <p:spPr>
          <a:xfrm>
            <a:off x="1072404" y="2413982"/>
            <a:ext cx="6096000" cy="1743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235585" algn="l"/>
              </a:tabLst>
              <a:defRPr/>
            </a:pPr>
            <a:r>
              <a:rPr kumimoji="0" lang="pt-BR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Autorização</a:t>
            </a:r>
            <a:r>
              <a:rPr kumimoji="0" lang="pt-BR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Florestal-AF:</a:t>
            </a:r>
            <a:r>
              <a:rPr kumimoji="0" lang="pt-BR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autoriza</a:t>
            </a:r>
            <a:r>
              <a:rPr kumimoji="0" lang="pt-BR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r>
              <a:rPr kumimoji="0" lang="pt-BR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execução</a:t>
            </a:r>
            <a:r>
              <a:rPr kumimoji="0" lang="pt-BR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</a:t>
            </a:r>
            <a:r>
              <a:rPr kumimoji="0" lang="pt-BR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corte</a:t>
            </a:r>
            <a:r>
              <a:rPr kumimoji="0" lang="pt-BR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ou</a:t>
            </a:r>
            <a:r>
              <a:rPr kumimoji="0" lang="pt-BR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supressão</a:t>
            </a:r>
            <a:r>
              <a:rPr kumimoji="0" lang="pt-BR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</a:t>
            </a:r>
            <a:r>
              <a:rPr kumimoji="0" lang="pt-BR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vegetação</a:t>
            </a:r>
            <a:r>
              <a:rPr kumimoji="0" lang="pt-BR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nativa.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91BD66-CE11-AB4D-B138-9A41929C7DE7}"/>
              </a:ext>
            </a:extLst>
          </p:cNvPr>
          <p:cNvSpPr/>
          <p:nvPr/>
        </p:nvSpPr>
        <p:spPr>
          <a:xfrm>
            <a:off x="4120404" y="394032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09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328150" cy="4114800"/>
          </a:xfrm>
          <a:prstGeom prst="rect">
            <a:avLst/>
          </a:prstGeom>
        </p:spPr>
        <p:txBody>
          <a:bodyPr/>
          <a:lstStyle/>
          <a:p>
            <a:pPr marL="436246" indent="-436246">
              <a:spcBef>
                <a:spcPct val="25000"/>
              </a:spcBef>
              <a:buNone/>
              <a:defRPr/>
            </a:pPr>
            <a:r>
              <a:rPr lang="pt-BR" sz="2880" dirty="0">
                <a:solidFill>
                  <a:srgbClr val="FF3300"/>
                </a:solidFill>
              </a:rPr>
              <a:t>	</a:t>
            </a:r>
            <a:endParaRPr lang="pt-BR" sz="1260" dirty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pt-BR" sz="2640" dirty="0"/>
          </a:p>
          <a:p>
            <a:pPr eaLnBrk="1" hangingPunct="1">
              <a:buFontTx/>
              <a:buNone/>
              <a:defRPr/>
            </a:pPr>
            <a:endParaRPr lang="pt-BR" sz="288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09600" y="626749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91BD66-CE11-AB4D-B138-9A41929C7DE7}"/>
              </a:ext>
            </a:extLst>
          </p:cNvPr>
          <p:cNvSpPr/>
          <p:nvPr/>
        </p:nvSpPr>
        <p:spPr>
          <a:xfrm>
            <a:off x="4120404" y="88730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B84E25-982E-482D-925A-090B3DEA4138}"/>
              </a:ext>
            </a:extLst>
          </p:cNvPr>
          <p:cNvSpPr/>
          <p:nvPr/>
        </p:nvSpPr>
        <p:spPr>
          <a:xfrm>
            <a:off x="980823" y="597307"/>
            <a:ext cx="10899913" cy="294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MODALIDADES DE LICENCIAMENTO AMBIENTAL</a:t>
            </a:r>
          </a:p>
          <a:p>
            <a:pPr>
              <a:spcAft>
                <a:spcPts val="800"/>
              </a:spcAft>
            </a:pP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 - Licenciamento Ambiental Trifásico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LP, LI e a LO da atividade são concedidas em etapas sucessivas;</a:t>
            </a:r>
          </a:p>
          <a:p>
            <a:pPr marL="36000"/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II - Licenciamento Ambiental Bifásico:</a:t>
            </a: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licenciamento no qual o empreendimento ou atividade não está sujeita a todas as etapas, podendo ser:</a:t>
            </a:r>
          </a:p>
          <a:p>
            <a:pPr marL="36000" lvl="0" indent="-342900"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Licença Prévia-LP e a Licença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Operação-LO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Licença Prévia - LP e a Licença de Instalação-LI, sempre que não houver necessidade de Licença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Operação-LO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, devidamente justificada;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324CAD-084D-4AB7-A081-30B024EAD86E}"/>
              </a:ext>
            </a:extLst>
          </p:cNvPr>
          <p:cNvSpPr/>
          <p:nvPr/>
        </p:nvSpPr>
        <p:spPr>
          <a:xfrm>
            <a:off x="980823" y="3529280"/>
            <a:ext cx="10800685" cy="272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III - Licenciamento Ambiental em uma única fase: </a:t>
            </a:r>
          </a:p>
          <a:p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a) Licenciamento Ambiental por Adesão e Compromisso - LAC;</a:t>
            </a:r>
          </a:p>
          <a:p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b) Licenciamento Ambiental Simplificado - LAS.</a:t>
            </a:r>
          </a:p>
          <a:p>
            <a:pPr>
              <a:lnSpc>
                <a:spcPct val="107000"/>
              </a:lnSpc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IV - Licenciamento Ambiental de Regularização</a:t>
            </a: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licenciamento para empreendimentos ou atividades já implantadas, passíveis de regularização, não eximindo a responsabilidade do empreendedor pelos danos causados;</a:t>
            </a:r>
          </a:p>
          <a:p>
            <a:pPr>
              <a:lnSpc>
                <a:spcPct val="107000"/>
              </a:lnSpc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 - Autorizações: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ato administrativo discricionário a ser emitido para obras, atividades, pesquisas e serviços, de caráter temporário, ou obras emergenciais.</a:t>
            </a:r>
          </a:p>
        </p:txBody>
      </p:sp>
    </p:spTree>
    <p:extLst>
      <p:ext uri="{BB962C8B-B14F-4D97-AF65-F5344CB8AC3E}">
        <p14:creationId xmlns:p14="http://schemas.microsoft.com/office/powerpoint/2010/main" val="129696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C2495BB-CF2D-4849-A174-FF62513D69F3}"/>
              </a:ext>
            </a:extLst>
          </p:cNvPr>
          <p:cNvSpPr/>
          <p:nvPr/>
        </p:nvSpPr>
        <p:spPr>
          <a:xfrm>
            <a:off x="7058826" y="874443"/>
            <a:ext cx="45739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Todos e quaisquer estudos relativos aos aspectos ambientais relacionados à localização, instalação, operação e ampliação de um empreendimento, atividade ou obra, apresentado como </a:t>
            </a:r>
            <a:r>
              <a:rPr lang="pt-BR" sz="3200" b="1" u="sng" dirty="0"/>
              <a:t>subsídio para a análise da licença e/ou autorização requerida.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5544FA-013F-7849-A986-F2048E1CB8D7}"/>
              </a:ext>
            </a:extLst>
          </p:cNvPr>
          <p:cNvSpPr/>
          <p:nvPr/>
        </p:nvSpPr>
        <p:spPr>
          <a:xfrm>
            <a:off x="790230" y="150128"/>
            <a:ext cx="458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/>
              <a:t>ESTUDOS AMBIENTAIS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D5A9A6-7EB4-3F46-9BDE-C9C22595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36" y="1290414"/>
            <a:ext cx="6329404" cy="27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EFB4008-582E-4E59-AE17-9266C3414C98}"/>
              </a:ext>
            </a:extLst>
          </p:cNvPr>
          <p:cNvSpPr/>
          <p:nvPr/>
        </p:nvSpPr>
        <p:spPr>
          <a:xfrm>
            <a:off x="1168400" y="151180"/>
            <a:ext cx="100482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Licenciamento Ambiental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530225" marR="0" lvl="0" indent="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30225" lvl="0" indent="12700">
              <a:defRPr/>
            </a:pPr>
            <a:r>
              <a:rPr lang="pt-BR" sz="2600" dirty="0">
                <a:solidFill>
                  <a:prstClr val="black"/>
                </a:solidFill>
                <a:latin typeface="Calibri" panose="020F0502020204030204" pitchFamily="34" charset="0"/>
              </a:rPr>
              <a:t>OBJETIVO DO LICENCIAMENTO:</a:t>
            </a:r>
          </a:p>
          <a:p>
            <a:pPr marL="530225" lvl="0" indent="12700">
              <a:defRPr/>
            </a:pPr>
            <a:endParaRPr lang="pt-B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87425" lvl="0" indent="-457200">
              <a:buFont typeface="Wingdings" panose="05000000000000000000" pitchFamily="2" charset="2"/>
              <a:buChar char="q"/>
              <a:defRPr/>
            </a:pPr>
            <a:r>
              <a:rPr lang="pt-BR" sz="2600" dirty="0">
                <a:solidFill>
                  <a:prstClr val="black"/>
                </a:solidFill>
                <a:latin typeface="Calibri" panose="020F0502020204030204" pitchFamily="34" charset="0"/>
              </a:rPr>
              <a:t>Disciplinar, previamente a localização, a instalação, a ampliação e a operação de empreendimentos e de atividades utilizadoras de recursos ambientais, considerados efetiva ou potencialmente poluidoras ou daquelas que, sob qualquer forma, possam causar degradação ambiental.</a:t>
            </a:r>
          </a:p>
          <a:p>
            <a:pPr marL="530225" marR="0" lvl="0" indent="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2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/>
        </p:nvGraphicFramePr>
        <p:xfrm>
          <a:off x="609601" y="1345361"/>
          <a:ext cx="10972800" cy="486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98457" y="3183565"/>
            <a:ext cx="342542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AMBIENTAIS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5EED80D-A092-4BA7-B76B-AD9ECEF9C889}"/>
              </a:ext>
            </a:extLst>
          </p:cNvPr>
          <p:cNvSpPr/>
          <p:nvPr/>
        </p:nvSpPr>
        <p:spPr>
          <a:xfrm>
            <a:off x="4259822" y="278313"/>
            <a:ext cx="458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AMBIENTAIS </a:t>
            </a:r>
          </a:p>
        </p:txBody>
      </p:sp>
    </p:spTree>
    <p:extLst>
      <p:ext uri="{BB962C8B-B14F-4D97-AF65-F5344CB8AC3E}">
        <p14:creationId xmlns:p14="http://schemas.microsoft.com/office/powerpoint/2010/main" val="5947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074230" y="2223186"/>
            <a:ext cx="836318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 a elaboração dos estudos ambientais ,  determinando seu conteúdo e abrangência, possibilitando a correta avaliação do empreendimento e seus impactos ambientais, bem como as medidas de prevenção, mitigação reparação, e compensação dos danos causados, em conformidade com a legislação e normas técnicas.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18743" y="1247391"/>
            <a:ext cx="65938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TERMO DE REFERÊNCIA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10F05B-47C2-4C17-8F0D-C53494D2CF5A}"/>
              </a:ext>
            </a:extLst>
          </p:cNvPr>
          <p:cNvSpPr/>
          <p:nvPr/>
        </p:nvSpPr>
        <p:spPr>
          <a:xfrm>
            <a:off x="4259822" y="278313"/>
            <a:ext cx="458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AMBIENTAIS </a:t>
            </a:r>
          </a:p>
        </p:txBody>
      </p:sp>
    </p:spTree>
    <p:extLst>
      <p:ext uri="{BB962C8B-B14F-4D97-AF65-F5344CB8AC3E}">
        <p14:creationId xmlns:p14="http://schemas.microsoft.com/office/powerpoint/2010/main" val="111421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728868" y="1070218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781062" y="819943"/>
            <a:ext cx="1144091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000" dirty="0"/>
          </a:p>
          <a:p>
            <a:r>
              <a:rPr lang="pt-BR" sz="3000" dirty="0"/>
              <a:t>O órgão ambiental competente poderá:</a:t>
            </a:r>
          </a:p>
          <a:p>
            <a:endParaRPr lang="pt-BR" sz="3000" dirty="0"/>
          </a:p>
          <a:p>
            <a:pPr>
              <a:buFont typeface="Symbol" pitchFamily="18" charset="2"/>
              <a:buChar char=""/>
            </a:pPr>
            <a:r>
              <a:rPr lang="pt-BR" sz="3000" dirty="0"/>
              <a:t> estabelecer prazo de análise (até deferimento ou não), diferenciado para cada tipo de licença, em função das peculiaridades da atividade ou empreendimento:</a:t>
            </a:r>
          </a:p>
          <a:p>
            <a:pPr lvl="1" indent="205740">
              <a:buFont typeface="Calibri" pitchFamily="34" charset="0"/>
              <a:buChar char="-"/>
            </a:pPr>
            <a:r>
              <a:rPr lang="pt-BR" sz="3000" dirty="0"/>
              <a:t> máximo de 6 meses e de 12 meses no caso de EIA/RIMA </a:t>
            </a:r>
          </a:p>
          <a:p>
            <a:pPr marL="859156" lvl="1" indent="-310516">
              <a:buFont typeface="Calibri" pitchFamily="34" charset="0"/>
              <a:buChar char="-"/>
            </a:pPr>
            <a:r>
              <a:rPr lang="pt-BR" sz="3000" dirty="0"/>
              <a:t>prazo contado a partir do ato de protocolar o requerimento.</a:t>
            </a:r>
          </a:p>
          <a:p>
            <a:pPr marL="859156" lvl="1" indent="-310516">
              <a:buFont typeface="Calibri" pitchFamily="34" charset="0"/>
              <a:buChar char="-"/>
            </a:pPr>
            <a:endParaRPr lang="pt-BR" sz="3000" dirty="0"/>
          </a:p>
          <a:p>
            <a:pPr>
              <a:buFont typeface="Symbol" pitchFamily="18" charset="2"/>
              <a:buChar char=""/>
            </a:pPr>
            <a:r>
              <a:rPr lang="pt-BR" sz="3000" dirty="0"/>
              <a:t> estabelecer prazo para entrega de exigências complementares (documentos, estudos projetos), solicitadas ao empreendedor</a:t>
            </a:r>
          </a:p>
          <a:p>
            <a:endParaRPr lang="pt-BR" sz="216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9EFA06B-9C7B-FF4F-A228-E62C32B0B6EB}"/>
              </a:ext>
            </a:extLst>
          </p:cNvPr>
          <p:cNvSpPr/>
          <p:nvPr/>
        </p:nvSpPr>
        <p:spPr>
          <a:xfrm>
            <a:off x="3636726" y="173612"/>
            <a:ext cx="5729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/>
              <a:t>PRAZOS DO LICENCIAMENTO</a:t>
            </a:r>
          </a:p>
        </p:txBody>
      </p:sp>
    </p:spTree>
    <p:extLst>
      <p:ext uri="{BB962C8B-B14F-4D97-AF65-F5344CB8AC3E}">
        <p14:creationId xmlns:p14="http://schemas.microsoft.com/office/powerpoint/2010/main" val="253124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572242" y="552440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739648" y="836590"/>
            <a:ext cx="9217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não cumprimento dos prazos: Res. 237/97 e Res. CEMA 107/2020</a:t>
            </a:r>
          </a:p>
          <a:p>
            <a:pPr>
              <a:buFont typeface="Symbol" pitchFamily="18" charset="2"/>
              <a:buChar char="Þ"/>
            </a:pPr>
            <a:r>
              <a:rPr lang="pt-BR" sz="2800" dirty="0"/>
              <a:t> pelo órgão licenciador - sujeitará o licenciamento à ação do</a:t>
            </a:r>
          </a:p>
          <a:p>
            <a:r>
              <a:rPr lang="pt-BR" sz="2800" dirty="0"/>
              <a:t>órgão que detenha competência para atuar supletivamente.</a:t>
            </a:r>
          </a:p>
          <a:p>
            <a:pPr>
              <a:buFont typeface="Symbol" pitchFamily="18" charset="2"/>
              <a:buChar char="Þ"/>
            </a:pPr>
            <a:r>
              <a:rPr lang="pt-BR" sz="2800" dirty="0"/>
              <a:t> pelo empreendedor - sujeitará o empreendedor ao arquivamento do seu pedido de licença.</a:t>
            </a:r>
          </a:p>
          <a:p>
            <a:endParaRPr lang="pt-BR" sz="2800" dirty="0"/>
          </a:p>
          <a:p>
            <a:r>
              <a:rPr lang="pt-BR" sz="2800" dirty="0"/>
              <a:t>O arquivamento do processo de licenciamento: Res. 237/97  Res. CEMA 107/2020</a:t>
            </a:r>
          </a:p>
          <a:p>
            <a:r>
              <a:rPr lang="pt-BR" sz="2800" dirty="0"/>
              <a:t>não impedirá a apresentação de novo requerimento, devendo:</a:t>
            </a:r>
          </a:p>
          <a:p>
            <a:pPr>
              <a:buFont typeface="Symbol" pitchFamily="18" charset="2"/>
              <a:buChar char="Þ"/>
            </a:pPr>
            <a:r>
              <a:rPr lang="pt-BR" sz="2800" dirty="0"/>
              <a:t> cumprir os procedimentos estabelecidos;</a:t>
            </a:r>
          </a:p>
          <a:p>
            <a:pPr>
              <a:buFont typeface="Symbol" pitchFamily="18" charset="2"/>
              <a:buChar char="Þ"/>
            </a:pPr>
            <a:r>
              <a:rPr lang="pt-BR" sz="2800" dirty="0"/>
              <a:t> haver novo pagamento de custo de análise.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76730C-93F3-CC4F-B825-117645AEDFA1}"/>
              </a:ext>
            </a:extLst>
          </p:cNvPr>
          <p:cNvSpPr/>
          <p:nvPr/>
        </p:nvSpPr>
        <p:spPr>
          <a:xfrm>
            <a:off x="1305990" y="0"/>
            <a:ext cx="10600679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PRAZOS NO LICENCIAMENTO</a:t>
            </a:r>
          </a:p>
          <a:p>
            <a:endParaRPr lang="pt-BR" sz="2160" dirty="0"/>
          </a:p>
          <a:p>
            <a:endParaRPr lang="pt-BR" sz="2160" dirty="0"/>
          </a:p>
        </p:txBody>
      </p:sp>
    </p:spTree>
    <p:extLst>
      <p:ext uri="{BB962C8B-B14F-4D97-AF65-F5344CB8AC3E}">
        <p14:creationId xmlns:p14="http://schemas.microsoft.com/office/powerpoint/2010/main" val="50100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831417" y="530990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314536" y="0"/>
            <a:ext cx="10600679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VALIDADE DAS LICENÇAS E AUTORIZAÇÕES</a:t>
            </a:r>
          </a:p>
          <a:p>
            <a:endParaRPr lang="pt-BR" sz="2160" dirty="0"/>
          </a:p>
          <a:p>
            <a:endParaRPr lang="pt-BR" sz="216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27F3223-B4BC-4D98-8B12-6B318387A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79836"/>
              </p:ext>
            </p:extLst>
          </p:nvPr>
        </p:nvGraphicFramePr>
        <p:xfrm>
          <a:off x="2096219" y="840281"/>
          <a:ext cx="7194430" cy="51774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9598">
                  <a:extLst>
                    <a:ext uri="{9D8B030D-6E8A-4147-A177-3AD203B41FA5}">
                      <a16:colId xmlns:a16="http://schemas.microsoft.com/office/drawing/2014/main" val="561669527"/>
                    </a:ext>
                  </a:extLst>
                </a:gridCol>
                <a:gridCol w="2577416">
                  <a:extLst>
                    <a:ext uri="{9D8B030D-6E8A-4147-A177-3AD203B41FA5}">
                      <a16:colId xmlns:a16="http://schemas.microsoft.com/office/drawing/2014/main" val="1896916296"/>
                    </a:ext>
                  </a:extLst>
                </a:gridCol>
                <a:gridCol w="2577416">
                  <a:extLst>
                    <a:ext uri="{9D8B030D-6E8A-4147-A177-3AD203B41FA5}">
                      <a16:colId xmlns:a16="http://schemas.microsoft.com/office/drawing/2014/main" val="959088203"/>
                    </a:ext>
                  </a:extLst>
                </a:gridCol>
              </a:tblGrid>
              <a:tr h="137896">
                <a:tc rowSpan="2">
                  <a:txBody>
                    <a:bodyPr/>
                    <a:lstStyle/>
                    <a:p>
                      <a:pPr marR="99060" algn="ctr">
                        <a:lnSpc>
                          <a:spcPts val="100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MODALIDADE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5185" marR="83883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2316"/>
                  </a:ext>
                </a:extLst>
              </a:tr>
              <a:tr h="360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MÍNIMO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pPr marL="512445" algn="ctr">
                        <a:lnSpc>
                          <a:spcPts val="100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MÁXIMO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335126"/>
                  </a:ext>
                </a:extLst>
              </a:tr>
              <a:tr h="526292">
                <a:tc>
                  <a:txBody>
                    <a:bodyPr/>
                    <a:lstStyle/>
                    <a:p>
                      <a:pPr marR="990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</a:t>
                      </a:r>
                      <a:r>
                        <a:rPr lang="pt-PT" sz="1200" spc="-65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pt-PT" sz="1200" spc="-55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Adesão</a:t>
                      </a:r>
                      <a:r>
                        <a:rPr lang="pt-PT" sz="1200" spc="-5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pt-PT" sz="1200" spc="-1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Compromisso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indent="71755" algn="ctr">
                        <a:lnSpc>
                          <a:spcPts val="102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(dois)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primeira</a:t>
                      </a:r>
                      <a:r>
                        <a:rPr lang="pt-PT" sz="1200" spc="-2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licença.</a:t>
                      </a:r>
                      <a:r>
                        <a:rPr lang="pt-PT" sz="1200" spc="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indent="7175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(cinco)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pt-PT" sz="1200" spc="-9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partir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primeira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renovação.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53469"/>
                  </a:ext>
                </a:extLst>
              </a:tr>
              <a:tr h="479934">
                <a:tc>
                  <a:txBody>
                    <a:bodyPr/>
                    <a:lstStyle/>
                    <a:p>
                      <a:pPr marR="99060" algn="ctr">
                        <a:lnSpc>
                          <a:spcPts val="103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</a:t>
                      </a:r>
                      <a:r>
                        <a:rPr lang="pt-PT" sz="1200" spc="-6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Ambiental</a:t>
                      </a:r>
                      <a:r>
                        <a:rPr lang="pt-PT" sz="1200" spc="-6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Simplificada</a:t>
                      </a:r>
                      <a:r>
                        <a:rPr lang="pt-PT" sz="1200" spc="-6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PT" sz="1200" spc="-2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6195" indent="71755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(dez)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anos.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09788"/>
                  </a:ext>
                </a:extLst>
              </a:tr>
              <a:tr h="396958">
                <a:tc>
                  <a:txBody>
                    <a:bodyPr/>
                    <a:lstStyle/>
                    <a:p>
                      <a:pPr marR="9906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</a:t>
                      </a:r>
                      <a:r>
                        <a:rPr lang="pt-PT" sz="1200" spc="-15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Prévia -</a:t>
                      </a:r>
                      <a:r>
                        <a:rPr lang="pt-PT" sz="1200" spc="-5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25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indent="71755" algn="ctr">
                        <a:lnSpc>
                          <a:spcPts val="103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(cinco)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indent="717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prorrogável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concedido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máximo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79792"/>
                  </a:ext>
                </a:extLst>
              </a:tr>
              <a:tr h="662246">
                <a:tc>
                  <a:txBody>
                    <a:bodyPr/>
                    <a:lstStyle/>
                    <a:p>
                      <a:pPr marR="99060" algn="ctr"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Instalação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PT" sz="1200" spc="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2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(dois)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pt-PT" sz="1200" spc="-2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200" spc="-2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acordo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cronograma de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instalação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 empreendimento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atividade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lnSpc>
                          <a:spcPts val="103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06 (seis)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indent="71755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PT" sz="1200" spc="-4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prorrogável</a:t>
                      </a:r>
                      <a:r>
                        <a:rPr lang="pt-PT" sz="1200" spc="-4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pt-PT" sz="1200" spc="-5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concedido</a:t>
                      </a:r>
                      <a:r>
                        <a:rPr lang="pt-PT" sz="1200" spc="-5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 prazo máximo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708771"/>
                  </a:ext>
                </a:extLst>
              </a:tr>
              <a:tr h="820796">
                <a:tc>
                  <a:txBody>
                    <a:bodyPr/>
                    <a:lstStyle/>
                    <a:p>
                      <a:pPr marR="99060" algn="ctr"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1541780" algn="l"/>
                        </a:tabLs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Licença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Operação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2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200" spc="-2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acordo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Controle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Ambiental e será de no mínimo 4 anos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(dez)</a:t>
                      </a:r>
                      <a:r>
                        <a:rPr lang="pt-PT" sz="1200" spc="-4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anos.</a:t>
                      </a:r>
                      <a:r>
                        <a:rPr lang="pt-PT" sz="1200" spc="-4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r>
                        <a:rPr lang="pt-PT" sz="1200" spc="-4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200" spc="-4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critério do Órgão Licenciador.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08334"/>
                  </a:ext>
                </a:extLst>
              </a:tr>
              <a:tr h="550868">
                <a:tc>
                  <a:txBody>
                    <a:bodyPr/>
                    <a:lstStyle/>
                    <a:p>
                      <a:pPr marR="9906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Declaração</a:t>
                      </a:r>
                      <a:r>
                        <a:rPr lang="pt-PT" sz="1200" spc="-6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PT" sz="1200" spc="-6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Dispensa</a:t>
                      </a:r>
                      <a:r>
                        <a:rPr lang="pt-PT" sz="1200" spc="-6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Licenciamento Ambiental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Estadual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90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pt-PT" sz="1200" spc="-2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DLAE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6195" indent="7175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indent="71755" algn="ctr">
                        <a:lnSpc>
                          <a:spcPts val="1035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PT" sz="1200" spc="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(dez)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indent="71755" algn="ctr">
                        <a:lnSpc>
                          <a:spcPts val="1035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Renovável</a:t>
                      </a:r>
                      <a:r>
                        <a:rPr lang="pt-PT" sz="1200" spc="-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critério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 Órgão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Licenciador.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49597"/>
                  </a:ext>
                </a:extLst>
              </a:tr>
              <a:tr h="1064658">
                <a:tc>
                  <a:txBody>
                    <a:bodyPr/>
                    <a:lstStyle/>
                    <a:p>
                      <a:pPr marR="99060" algn="ctr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Autorizações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Ambientais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06 (seis)</a:t>
                      </a:r>
                      <a:r>
                        <a:rPr lang="pt-PT" sz="1200" spc="-1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71755" algn="ctr">
                        <a:lnSpc>
                          <a:spcPts val="14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6195" indent="71755" algn="ctr"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(dois)</a:t>
                      </a:r>
                      <a:r>
                        <a:rPr lang="pt-PT" sz="1200" spc="-4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pt-PT" sz="1200" spc="-3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Prorrogável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PT" sz="1200" spc="-35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2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critério do órgão licenciador por igual </a:t>
                      </a:r>
                      <a:r>
                        <a:rPr lang="pt-PT" sz="1200" spc="-1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período.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72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631143" y="1379209"/>
            <a:ext cx="5609236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Do requerimento da licença: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Finalidade: informar à sociedade sobre a pretensão de implantação do empreendimento (RC 6/86 e 237/97, Res. CEMA 107/20)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Da concessão ou renovação da licença: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Finalidade: dar ciência à sociedade de que o empreendimento passou por avaliação ambiental e foi aprovado (RC 6/86 e 237/97, Res. CEMA 107/20)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6B575F-C568-E24D-98C9-D8255DDB1C77}"/>
              </a:ext>
            </a:extLst>
          </p:cNvPr>
          <p:cNvSpPr/>
          <p:nvPr/>
        </p:nvSpPr>
        <p:spPr>
          <a:xfrm>
            <a:off x="3574872" y="417751"/>
            <a:ext cx="5543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PUBLICIDADE OBRIGATÓRIA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4CF771-2277-F957-73F1-37FB16EE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614" y="1365333"/>
            <a:ext cx="2150243" cy="24929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BE0B44-C495-1A5C-673A-77AEC726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91" y="4307889"/>
            <a:ext cx="10441858" cy="15360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4A2778-BE6C-7D51-8C4B-8E13FF566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877" y="146870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617220" y="1203522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2354458" y="2011598"/>
            <a:ext cx="826299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Responsáveis pela operacionalização do licenciamento ambiental, com apoio da DILIO/GELI/DLP/DLE/DLF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6B575F-C568-E24D-98C9-D8255DDB1C77}"/>
              </a:ext>
            </a:extLst>
          </p:cNvPr>
          <p:cNvSpPr/>
          <p:nvPr/>
        </p:nvSpPr>
        <p:spPr>
          <a:xfrm>
            <a:off x="3880827" y="417751"/>
            <a:ext cx="4931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ESCRITÓRIOS REGIONAIS</a:t>
            </a:r>
          </a:p>
        </p:txBody>
      </p:sp>
    </p:spTree>
    <p:extLst>
      <p:ext uri="{BB962C8B-B14F-4D97-AF65-F5344CB8AC3E}">
        <p14:creationId xmlns:p14="http://schemas.microsoft.com/office/powerpoint/2010/main" val="425507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AADF33-CE98-40AD-9CBB-1E02A820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5" y="1553107"/>
            <a:ext cx="4570758" cy="445675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4A4EFB7-259A-4625-8630-5147413696CF}"/>
              </a:ext>
            </a:extLst>
          </p:cNvPr>
          <p:cNvSpPr/>
          <p:nvPr/>
        </p:nvSpPr>
        <p:spPr>
          <a:xfrm>
            <a:off x="4154557" y="1553107"/>
            <a:ext cx="76630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1" dirty="0">
                <a:solidFill>
                  <a:prstClr val="black"/>
                </a:solidFill>
              </a:rPr>
              <a:t>Ivonete Coelho da Silva Chaves</a:t>
            </a:r>
          </a:p>
          <a:p>
            <a:pPr algn="ctr"/>
            <a:r>
              <a:rPr lang="pt-BR" sz="4400" b="1" i="1" dirty="0">
                <a:solidFill>
                  <a:prstClr val="black"/>
                </a:solidFill>
              </a:rPr>
              <a:t>Diretora DILIO</a:t>
            </a:r>
          </a:p>
          <a:p>
            <a:pPr algn="ctr"/>
            <a:r>
              <a:rPr lang="pt-BR" sz="4400" b="1" i="1" dirty="0">
                <a:solidFill>
                  <a:prstClr val="black"/>
                </a:solidFill>
                <a:hlinkClick r:id="rId4"/>
              </a:rPr>
              <a:t>ivonete@iat.pr.gov.br</a:t>
            </a:r>
            <a:endParaRPr lang="pt-BR" sz="4400" b="1" i="1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39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B59B47-9590-82A4-269F-F1878678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37" y="643467"/>
            <a:ext cx="57731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23192" y="710283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F434C2E5-5395-C744-BB0D-143DAD3B0F79}"/>
              </a:ext>
            </a:extLst>
          </p:cNvPr>
          <p:cNvSpPr/>
          <p:nvPr/>
        </p:nvSpPr>
        <p:spPr>
          <a:xfrm>
            <a:off x="1023193" y="710283"/>
            <a:ext cx="8051492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Constituição Federal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 6.803/80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 6.938/81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99.274/90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Resolução CONAMA 001/86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prstClr val="black"/>
                </a:solidFill>
              </a:rPr>
              <a:t>Resolução CONAMA 237/97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800" dirty="0">
                <a:solidFill>
                  <a:prstClr val="black"/>
                </a:solidFill>
                <a:latin typeface="Calibri" panose="020F0502020204030204"/>
              </a:rPr>
              <a:t>LC 140/2011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Resolução CEMA 107/2020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pt-BR" sz="3800" dirty="0">
                <a:solidFill>
                  <a:prstClr val="black"/>
                </a:solidFill>
              </a:rPr>
              <a:t>Resolução CEMA 110/2021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800" dirty="0">
                <a:solidFill>
                  <a:prstClr val="black"/>
                </a:solidFill>
                <a:latin typeface="Calibri" panose="020F0502020204030204"/>
              </a:rPr>
              <a:t>Resoluções SEDEST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0153B5-13C4-7D44-B9B4-09B6E1756E42}"/>
              </a:ext>
            </a:extLst>
          </p:cNvPr>
          <p:cNvSpPr/>
          <p:nvPr/>
        </p:nvSpPr>
        <p:spPr>
          <a:xfrm>
            <a:off x="3830648" y="63952"/>
            <a:ext cx="3424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PREVISÃO LEGAL</a:t>
            </a:r>
          </a:p>
        </p:txBody>
      </p:sp>
      <p:pic>
        <p:nvPicPr>
          <p:cNvPr id="7" name="Imagem 6" descr="Nenhuma matéria tem maior importância do que a proteção ao meio ambiente”,  diz presidente do STJ | ASMETRO-SI">
            <a:extLst>
              <a:ext uri="{FF2B5EF4-FFF2-40B4-BE49-F238E27FC236}">
                <a16:creationId xmlns:a16="http://schemas.microsoft.com/office/drawing/2014/main" id="{24571882-F449-4302-90B8-E6F73DD3B9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6" y="1225472"/>
            <a:ext cx="4820478" cy="3758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86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617220" y="666809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8CE15649-C84C-4645-BE07-69F2818A7BF1}"/>
              </a:ext>
            </a:extLst>
          </p:cNvPr>
          <p:cNvSpPr/>
          <p:nvPr/>
        </p:nvSpPr>
        <p:spPr>
          <a:xfrm>
            <a:off x="474419" y="757384"/>
            <a:ext cx="4641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RESOLUÇÃO CONAMA 237/97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D2159F-46AB-8646-A4E1-A5B18E700C1E}"/>
              </a:ext>
            </a:extLst>
          </p:cNvPr>
          <p:cNvSpPr/>
          <p:nvPr/>
        </p:nvSpPr>
        <p:spPr>
          <a:xfrm>
            <a:off x="474419" y="1196405"/>
            <a:ext cx="11243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2º.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localização, construção, instalação, ampliação, modificação e operação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empreendimentos e atividades </a:t>
            </a:r>
            <a:r>
              <a:rPr kumimoji="0" lang="pt-B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utilizadoras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recursos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ambientais consideradas efetiva ou potencialmente poluidoras, bem como os empreendimentos capazes, sob qualquer forma, de causar degradação ambiental, dependerão de prévio licenciamento do órgão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ambiental competente, sem prejuízo de outras licenças legalmente exigíveis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AF1403-C41A-4057-8E64-6A31DCC2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92" y="-47964"/>
            <a:ext cx="3743268" cy="96325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1EF1268-B658-45F8-B38E-E95305A4F9C3}"/>
              </a:ext>
            </a:extLst>
          </p:cNvPr>
          <p:cNvSpPr/>
          <p:nvPr/>
        </p:nvSpPr>
        <p:spPr>
          <a:xfrm>
            <a:off x="617219" y="3616066"/>
            <a:ext cx="111003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3º.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licença ambiental para empreendimentos e atividades considerados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efetiva ou potencialmente causadoras de significativa degradação do meio dependerá de prévio estudo de impacto ambiental e respectivo relatório de impacto sobre o meio ambiente (EIA/RIMA)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ao qual dar-se-á publicidade, garantida a realização de audiências públicas, quando couber, de acordo com a regulamentação.</a:t>
            </a:r>
          </a:p>
        </p:txBody>
      </p:sp>
    </p:spTree>
    <p:extLst>
      <p:ext uri="{BB962C8B-B14F-4D97-AF65-F5344CB8AC3E}">
        <p14:creationId xmlns:p14="http://schemas.microsoft.com/office/powerpoint/2010/main" val="19813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 descr="https://cesvale.edu.br/wp-content/uploads/2018/08/produc%CC%A7aolimpa-p-l-750x303.png">
            <a:extLst>
              <a:ext uri="{FF2B5EF4-FFF2-40B4-BE49-F238E27FC236}">
                <a16:creationId xmlns:a16="http://schemas.microsoft.com/office/drawing/2014/main" id="{BDB93797-4502-2741-969C-F240D7D2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" y="955485"/>
            <a:ext cx="10385362" cy="4725826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A69625-3904-0544-B2A2-EA09EFDD90B6}"/>
              </a:ext>
            </a:extLst>
          </p:cNvPr>
          <p:cNvSpPr/>
          <p:nvPr/>
        </p:nvSpPr>
        <p:spPr>
          <a:xfrm>
            <a:off x="1527870" y="2193827"/>
            <a:ext cx="9636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LICENCIAMENTO AMBIENTAL ESTADUAL</a:t>
            </a:r>
          </a:p>
        </p:txBody>
      </p:sp>
    </p:spTree>
    <p:extLst>
      <p:ext uri="{BB962C8B-B14F-4D97-AF65-F5344CB8AC3E}">
        <p14:creationId xmlns:p14="http://schemas.microsoft.com/office/powerpoint/2010/main" val="374413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3033905-4261-A943-8CD4-060B50BE1FC0}"/>
              </a:ext>
            </a:extLst>
          </p:cNvPr>
          <p:cNvSpPr/>
          <p:nvPr/>
        </p:nvSpPr>
        <p:spPr>
          <a:xfrm>
            <a:off x="944216" y="3036447"/>
            <a:ext cx="10465905" cy="295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179070" lvl="0" indent="0" algn="just" defTabSz="914400" rtl="0" eaLnBrk="1" fontAlgn="auto" latinLnBrk="0" hangingPunct="1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Estabelece conceitos, requisitos, critérios, diretrizes e procedimentos administrativos referentes ao licenciamento ambiental, a serem cumpridos no território do Estado do Paraná, na forma da presente Resolução.</a:t>
            </a:r>
          </a:p>
          <a:p>
            <a:pPr marL="72390" marR="179070" lvl="0" indent="0" algn="ctr" defTabSz="914400" rtl="0" eaLnBrk="1" fontAlgn="auto" latinLnBrk="0" hangingPunct="1">
              <a:lnSpc>
                <a:spcPct val="115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6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85344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 </a:t>
            </a:r>
            <a:endParaRPr kumimoji="0" lang="pt-BR" sz="9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7C0519-0F90-4BF1-B8C6-8799694973CC}"/>
              </a:ext>
            </a:extLst>
          </p:cNvPr>
          <p:cNvSpPr/>
          <p:nvPr/>
        </p:nvSpPr>
        <p:spPr>
          <a:xfrm>
            <a:off x="2723320" y="408695"/>
            <a:ext cx="6589644" cy="237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179070" lvl="0" algn="ctr">
              <a:lnSpc>
                <a:spcPct val="115000"/>
              </a:lnSpc>
              <a:spcBef>
                <a:spcPts val="570"/>
              </a:spcBef>
              <a:defRPr/>
            </a:pPr>
            <a:r>
              <a:rPr lang="pt-BR" sz="3200" b="1" kern="0" dirty="0">
                <a:solidFill>
                  <a:prstClr val="black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RESOLUÇÃO CEMA 107, de 09 de setembro de 2020</a:t>
            </a:r>
          </a:p>
          <a:p>
            <a:pPr marL="72390" marR="179070" lvl="0" algn="just">
              <a:lnSpc>
                <a:spcPct val="115000"/>
              </a:lnSpc>
              <a:spcBef>
                <a:spcPts val="570"/>
              </a:spcBef>
              <a:defRPr/>
            </a:pPr>
            <a:endParaRPr lang="pt-BR" sz="1050" b="1" kern="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2390" marR="179070" lvl="0" algn="ctr">
              <a:lnSpc>
                <a:spcPct val="115000"/>
              </a:lnSpc>
              <a:spcBef>
                <a:spcPts val="570"/>
              </a:spcBef>
              <a:defRPr/>
            </a:pPr>
            <a:r>
              <a:rPr lang="pt-BR" sz="2400" b="1" kern="0" dirty="0">
                <a:solidFill>
                  <a:srgbClr val="00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Linha mestra do licenciamento ambiental no Estado do Paraná </a:t>
            </a:r>
          </a:p>
        </p:txBody>
      </p:sp>
      <p:pic>
        <p:nvPicPr>
          <p:cNvPr id="1028" name="Picture 4" descr="Informação importante! - Sisipsemg">
            <a:extLst>
              <a:ext uri="{FF2B5EF4-FFF2-40B4-BE49-F238E27FC236}">
                <a16:creationId xmlns:a16="http://schemas.microsoft.com/office/drawing/2014/main" id="{DDA7A0EB-5FCC-4732-8C02-0859E099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417" y="298489"/>
            <a:ext cx="2564295" cy="22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3F2B23C-1751-4E51-A542-92307E6D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" y="298489"/>
            <a:ext cx="2797328" cy="26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1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780945" y="646930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18509" y="1067517"/>
            <a:ext cx="9326880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Procedimento administrativo para aprovar: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4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Localização 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4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Instalação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4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Operação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40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54D14E-C4CC-4831-B557-DF1E16200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01" y="-126866"/>
            <a:ext cx="9327688" cy="969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460696-FFA1-4FA2-A56A-5E2A2B66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4" y="1930922"/>
            <a:ext cx="7256573" cy="31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09600" y="711858"/>
            <a:ext cx="10972800" cy="1928"/>
          </a:xfrm>
          <a:prstGeom prst="line">
            <a:avLst/>
          </a:prstGeom>
          <a:ln w="1016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0C0BFB5-61E2-5747-8E04-8E8B1CC71E71}"/>
              </a:ext>
            </a:extLst>
          </p:cNvPr>
          <p:cNvSpPr/>
          <p:nvPr/>
        </p:nvSpPr>
        <p:spPr>
          <a:xfrm>
            <a:off x="4120404" y="97199"/>
            <a:ext cx="462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ATOS ADMINISTRATIVOS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BE8C45-8253-DA41-BD48-DA6BCABF2A9E}"/>
              </a:ext>
            </a:extLst>
          </p:cNvPr>
          <p:cNvSpPr/>
          <p:nvPr/>
        </p:nvSpPr>
        <p:spPr>
          <a:xfrm>
            <a:off x="4908969" y="921879"/>
            <a:ext cx="6760564" cy="302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63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61925" algn="l"/>
              </a:tabLst>
              <a:defRPr/>
            </a:pPr>
            <a:r>
              <a:rPr kumimoji="0" lang="pt-BR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Declaração de Inexigibilidade de Licença Ambiental - DILA: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concedida para as atividades e empreendimentos dotados de impactos ambiental e socioambiental insignificantes para os quais é inexigível o licenciamento ambiental, respeitadas as legislações</a:t>
            </a:r>
            <a:r>
              <a:rPr kumimoji="0" lang="pt-BR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municipais, tais como: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A7A94F-982F-554B-A030-E2AB5DAD05DF}"/>
              </a:ext>
            </a:extLst>
          </p:cNvPr>
          <p:cNvSpPr/>
          <p:nvPr/>
        </p:nvSpPr>
        <p:spPr>
          <a:xfrm>
            <a:off x="5381467" y="4159263"/>
            <a:ext cx="6475751" cy="19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21285" algn="l"/>
              </a:tabLst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atividades</a:t>
            </a:r>
            <a:r>
              <a:rPr kumimoji="0" lang="pt-BR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administrativas;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45415" algn="l"/>
              </a:tabLst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atividades estritamente intelectuais ou</a:t>
            </a:r>
            <a:r>
              <a:rPr kumimoji="0" lang="pt-BR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digitais;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69545" algn="l"/>
              </a:tabLst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- comércio e prestação de serviços envolvendo atividades que não gerem   qualquer tipo de poluição e/ou degradação</a:t>
            </a:r>
            <a:r>
              <a:rPr kumimoji="0" lang="pt-BR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ambiental;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700"/>
              <a:buFontTx/>
              <a:buNone/>
              <a:tabLst>
                <a:tab pos="169545" algn="l"/>
              </a:tabLst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etc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,...</a:t>
            </a:r>
          </a:p>
        </p:txBody>
      </p:sp>
      <p:pic>
        <p:nvPicPr>
          <p:cNvPr id="10" name="Picture 4" descr="loja">
            <a:extLst>
              <a:ext uri="{FF2B5EF4-FFF2-40B4-BE49-F238E27FC236}">
                <a16:creationId xmlns:a16="http://schemas.microsoft.com/office/drawing/2014/main" id="{1BC53BCE-76E5-7D46-A250-5E0E6ACE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0765" y="1950476"/>
            <a:ext cx="4424784" cy="308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7511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8353F2FD9ED443B273D303EDA4A7CB" ma:contentTypeVersion="16" ma:contentTypeDescription="Crie um novo documento." ma:contentTypeScope="" ma:versionID="c6f77e121f18657e9133798ffe6a3ac7">
  <xsd:schema xmlns:xsd="http://www.w3.org/2001/XMLSchema" xmlns:xs="http://www.w3.org/2001/XMLSchema" xmlns:p="http://schemas.microsoft.com/office/2006/metadata/properties" xmlns:ns2="faea5e2d-7337-4c5a-9b1f-c72d5aa2aabc" xmlns:ns3="78a2e60b-3afa-4389-b118-b1c08f156a9b" targetNamespace="http://schemas.microsoft.com/office/2006/metadata/properties" ma:root="true" ma:fieldsID="39822a604968a501608d3cc52ff4d202" ns2:_="" ns3:_="">
    <xsd:import namespace="faea5e2d-7337-4c5a-9b1f-c72d5aa2aabc"/>
    <xsd:import namespace="78a2e60b-3afa-4389-b118-b1c08f156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a5e2d-7337-4c5a-9b1f-c72d5aa2a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2e60b-3afa-4389-b118-b1c08f156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8b3652-a986-4a30-a4b0-617407d2f3db}" ma:internalName="TaxCatchAll" ma:showField="CatchAllData" ma:web="78a2e60b-3afa-4389-b118-b1c08f156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0BC67-ECC5-4A1C-8029-2BBB28C6C047}"/>
</file>

<file path=customXml/itemProps2.xml><?xml version="1.0" encoding="utf-8"?>
<ds:datastoreItem xmlns:ds="http://schemas.openxmlformats.org/officeDocument/2006/customXml" ds:itemID="{44CA030E-CA37-4D69-B8A2-98FA7F28AB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1462</Words>
  <Application>Microsoft Office PowerPoint</Application>
  <PresentationFormat>Widescreen</PresentationFormat>
  <Paragraphs>192</Paragraphs>
  <Slides>27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1_Tema do Office</vt:lpstr>
      <vt:lpstr>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Ivonete Coelho da Silva Chaves</cp:lastModifiedBy>
  <cp:revision>210</cp:revision>
  <cp:lastPrinted>2019-02-12T10:51:29Z</cp:lastPrinted>
  <dcterms:created xsi:type="dcterms:W3CDTF">2019-02-06T16:41:46Z</dcterms:created>
  <dcterms:modified xsi:type="dcterms:W3CDTF">2022-12-07T22:59:24Z</dcterms:modified>
</cp:coreProperties>
</file>